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"/>
  </p:notesMasterIdLst>
  <p:sldIdLst>
    <p:sldId id="257" r:id="rId2"/>
    <p:sldId id="259" r:id="rId3"/>
    <p:sldId id="260" r:id="rId4"/>
    <p:sldId id="262" r:id="rId5"/>
    <p:sldId id="266" r:id="rId6"/>
    <p:sldId id="265" r:id="rId7"/>
    <p:sldId id="267" r:id="rId8"/>
    <p:sldId id="264" r:id="rId9"/>
  </p:sldIdLst>
  <p:sldSz cx="12192000" cy="6858000"/>
  <p:notesSz cx="6797675" cy="992663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2000" autoAdjust="0"/>
    <p:restoredTop sz="94660"/>
  </p:normalViewPr>
  <p:slideViewPr>
    <p:cSldViewPr snapToGrid="0">
      <p:cViewPr varScale="1">
        <p:scale>
          <a:sx n="69" d="100"/>
          <a:sy n="69" d="100"/>
        </p:scale>
        <p:origin x="676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8E490C5-E0A2-4555-8DDE-BAB8694808F4}" type="datetimeFigureOut">
              <a:rPr lang="en-US" smtClean="0"/>
              <a:t>11/13/2020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BC78502-689F-4E79-B8C0-8036C19C01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072676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g369ed2265_06:notes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2" name="Google Shape;82;g369ed2265_06:notes"/>
          <p:cNvSpPr txBox="1">
            <a:spLocks noGrp="1"/>
          </p:cNvSpPr>
          <p:nvPr>
            <p:ph type="body" idx="1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52428230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g369ed2265_1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7" name="Google Shape;97;g369ed2265_125:notes"/>
          <p:cNvSpPr txBox="1">
            <a:spLocks noGrp="1"/>
          </p:cNvSpPr>
          <p:nvPr>
            <p:ph type="body" idx="1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70734970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g369ed2265_1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1" name="Google Shape;91;g369ed2265_118:notes"/>
          <p:cNvSpPr txBox="1">
            <a:spLocks noGrp="1"/>
          </p:cNvSpPr>
          <p:nvPr>
            <p:ph type="body" idx="1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65171070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371775-259C-449C-91F7-D764763172CD}" type="datetimeFigureOut">
              <a:rPr lang="en-US" smtClean="0"/>
              <a:t>11/13/2020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FC982E-58E6-4950-ABA9-7F06ACED0D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65172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371775-259C-449C-91F7-D764763172CD}" type="datetimeFigureOut">
              <a:rPr lang="en-US" smtClean="0"/>
              <a:t>11/13/2020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FC982E-58E6-4950-ABA9-7F06ACED0D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93811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371775-259C-449C-91F7-D764763172CD}" type="datetimeFigureOut">
              <a:rPr lang="en-US" smtClean="0"/>
              <a:t>11/13/2020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FC982E-58E6-4950-ABA9-7F06ACED0D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13128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371775-259C-449C-91F7-D764763172CD}" type="datetimeFigureOut">
              <a:rPr lang="en-US" smtClean="0"/>
              <a:t>11/13/2020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FC982E-58E6-4950-ABA9-7F06ACED0D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53003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371775-259C-449C-91F7-D764763172CD}" type="datetimeFigureOut">
              <a:rPr lang="en-US" smtClean="0"/>
              <a:t>11/13/2020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FC982E-58E6-4950-ABA9-7F06ACED0D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75820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371775-259C-449C-91F7-D764763172CD}" type="datetimeFigureOut">
              <a:rPr lang="en-US" smtClean="0"/>
              <a:t>11/13/2020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FC982E-58E6-4950-ABA9-7F06ACED0D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54541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371775-259C-449C-91F7-D764763172CD}" type="datetimeFigureOut">
              <a:rPr lang="en-US" smtClean="0"/>
              <a:t>11/13/2020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FC982E-58E6-4950-ABA9-7F06ACED0D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03393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371775-259C-449C-91F7-D764763172CD}" type="datetimeFigureOut">
              <a:rPr lang="en-US" smtClean="0"/>
              <a:t>11/13/2020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FC982E-58E6-4950-ABA9-7F06ACED0D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34529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371775-259C-449C-91F7-D764763172CD}" type="datetimeFigureOut">
              <a:rPr lang="en-US" smtClean="0"/>
              <a:t>11/13/2020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FC982E-58E6-4950-ABA9-7F06ACED0D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29778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371775-259C-449C-91F7-D764763172CD}" type="datetimeFigureOut">
              <a:rPr lang="en-US" smtClean="0"/>
              <a:t>11/13/2020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FC982E-58E6-4950-ABA9-7F06ACED0D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3705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371775-259C-449C-91F7-D764763172CD}" type="datetimeFigureOut">
              <a:rPr lang="en-US" smtClean="0"/>
              <a:t>11/13/2020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FC982E-58E6-4950-ABA9-7F06ACED0D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28528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7371775-259C-449C-91F7-D764763172CD}" type="datetimeFigureOut">
              <a:rPr lang="en-US" smtClean="0"/>
              <a:t>11/13/2020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EFC982E-58E6-4950-ABA9-7F06ACED0D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11707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g"/><Relationship Id="rId4" Type="http://schemas.openxmlformats.org/officeDocument/2006/relationships/image" Target="../media/image4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00"/>
        </a:solidFill>
        <a:effectLst/>
      </p:bgPr>
    </p:bg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13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3986400" cy="5715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400"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400"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400"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400"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pic>
        <p:nvPicPr>
          <p:cNvPr id="85" name="Google Shape;85;p13" descr="Read with RIC with words.jpg"/>
          <p:cNvPicPr preferRelativeResize="0"/>
          <p:nvPr/>
        </p:nvPicPr>
        <p:blipFill rotWithShape="1">
          <a:blip r:embed="rId3">
            <a:alphaModFix/>
          </a:blip>
          <a:srcRect r="37260"/>
          <a:stretch/>
        </p:blipFill>
        <p:spPr>
          <a:xfrm>
            <a:off x="5294125" y="365125"/>
            <a:ext cx="6059674" cy="5800725"/>
          </a:xfrm>
          <a:prstGeom prst="rect">
            <a:avLst/>
          </a:prstGeom>
          <a:noFill/>
          <a:ln>
            <a:noFill/>
          </a:ln>
        </p:spPr>
      </p:pic>
      <p:sp>
        <p:nvSpPr>
          <p:cNvPr id="86" name="Google Shape;86;p13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3986400" cy="5715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400"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400"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400"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400"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87" name="Google Shape;87;p13"/>
          <p:cNvSpPr/>
          <p:nvPr/>
        </p:nvSpPr>
        <p:spPr>
          <a:xfrm>
            <a:off x="1670225" y="2591700"/>
            <a:ext cx="2920500" cy="3817800"/>
          </a:xfrm>
          <a:prstGeom prst="wedgeRoundRectCallout">
            <a:avLst>
              <a:gd name="adj1" fmla="val -101728"/>
              <a:gd name="adj2" fmla="val 58614"/>
              <a:gd name="adj3" fmla="val 0"/>
            </a:avLst>
          </a:prstGeom>
          <a:solidFill>
            <a:srgbClr val="FFFFFF"/>
          </a:solidFill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3400">
              <a:solidFill>
                <a:schemeClr val="dk1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340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It’s </a:t>
            </a:r>
            <a:endParaRPr>
              <a:solidFill>
                <a:schemeClr val="dk1"/>
              </a:solidFill>
            </a:endParaRPr>
          </a:p>
        </p:txBody>
      </p:sp>
      <p:pic>
        <p:nvPicPr>
          <p:cNvPr id="88" name="Google Shape;88;p1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862802" y="3730950"/>
            <a:ext cx="1332800" cy="13328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5879557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00"/>
        </a:solidFill>
        <a:effectLst/>
      </p:bgPr>
    </p:bg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15"/>
          <p:cNvSpPr/>
          <p:nvPr/>
        </p:nvSpPr>
        <p:spPr>
          <a:xfrm>
            <a:off x="554940" y="4040839"/>
            <a:ext cx="3405384" cy="2424615"/>
          </a:xfrm>
          <a:prstGeom prst="wedgeRoundRectCallout">
            <a:avLst>
              <a:gd name="adj1" fmla="val -14195"/>
              <a:gd name="adj2" fmla="val -77687"/>
              <a:gd name="adj3" fmla="val 0"/>
            </a:avLst>
          </a:prstGeom>
          <a:solidFill>
            <a:srgbClr val="FFFFFF"/>
          </a:solidFill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r>
              <a:rPr lang="en-GB" sz="3200" dirty="0" smtClean="0">
                <a:latin typeface="Sassoon Infant Rg" panose="02000503030000020003" pitchFamily="50" charset="0"/>
              </a:rPr>
              <a:t>How many paws can you see?</a:t>
            </a:r>
          </a:p>
          <a:p>
            <a:endParaRPr lang="en-GB" sz="3200" dirty="0" smtClean="0">
              <a:latin typeface="Sassoon Infant Rg" panose="02000503030000020003" pitchFamily="50" charset="0"/>
            </a:endParaRPr>
          </a:p>
          <a:p>
            <a:r>
              <a:rPr lang="en-GB" dirty="0" smtClean="0">
                <a:latin typeface="Sassoon Infant Rg" panose="02000503030000020003" pitchFamily="50" charset="0"/>
              </a:rPr>
              <a:t>How many snowflakes? You could just estimate!</a:t>
            </a:r>
            <a:endParaRPr lang="en-GB" dirty="0">
              <a:latin typeface="Sassoon Infant Rg" panose="02000503030000020003" pitchFamily="50" charset="0"/>
            </a:endParaRPr>
          </a:p>
        </p:txBody>
      </p:sp>
      <p:pic>
        <p:nvPicPr>
          <p:cNvPr id="100" name="Google Shape;100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5400000">
            <a:off x="1160558" y="3772075"/>
            <a:ext cx="558850" cy="592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1" name="Google Shape;101;p15" descr="Round Logo Retrieve.JPG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96399" y="152374"/>
            <a:ext cx="3063925" cy="3063925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Rectangle 1"/>
          <p:cNvSpPr/>
          <p:nvPr/>
        </p:nvSpPr>
        <p:spPr>
          <a:xfrm>
            <a:off x="5422448" y="256436"/>
            <a:ext cx="1847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en-US" dirty="0"/>
          </a:p>
        </p:txBody>
      </p:sp>
      <p:pic>
        <p:nvPicPr>
          <p:cNvPr id="10" name="Google Shape;75;p16"/>
          <p:cNvPicPr preferRelativeResize="0"/>
          <p:nvPr/>
        </p:nvPicPr>
        <p:blipFill rotWithShape="1">
          <a:blip r:embed="rId5">
            <a:alphaModFix/>
          </a:blip>
          <a:srcRect l="48249" t="4309" r="2997" b="7699"/>
          <a:stretch/>
        </p:blipFill>
        <p:spPr>
          <a:xfrm>
            <a:off x="4313383" y="214723"/>
            <a:ext cx="7407562" cy="647240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4238499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oogle Shape;125;p17" descr="Circle Interpret.JPG"/>
          <p:cNvPicPr preferRelativeResize="0"/>
          <p:nvPr/>
        </p:nvPicPr>
        <p:blipFill rotWithShape="1">
          <a:blip r:embed="rId2">
            <a:alphaModFix/>
          </a:blip>
          <a:srcRect l="6138" t="2590" r="3592" b="9605"/>
          <a:stretch/>
        </p:blipFill>
        <p:spPr>
          <a:xfrm>
            <a:off x="996300" y="98474"/>
            <a:ext cx="3238801" cy="3146103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Google Shape;99;p15"/>
          <p:cNvSpPr/>
          <p:nvPr/>
        </p:nvSpPr>
        <p:spPr>
          <a:xfrm>
            <a:off x="828875" y="4097226"/>
            <a:ext cx="3238800" cy="2589900"/>
          </a:xfrm>
          <a:prstGeom prst="wedgeRoundRectCallout">
            <a:avLst>
              <a:gd name="adj1" fmla="val -14195"/>
              <a:gd name="adj2" fmla="val -77687"/>
              <a:gd name="adj3" fmla="val 0"/>
            </a:avLst>
          </a:prstGeom>
          <a:solidFill>
            <a:srgbClr val="FFFFFF"/>
          </a:solidFill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r>
              <a:rPr lang="en-GB" sz="1600" dirty="0" smtClean="0">
                <a:latin typeface="Sassoon Infant Rg" panose="02000503030000020003" pitchFamily="50" charset="0"/>
              </a:rPr>
              <a:t>Read the text.</a:t>
            </a:r>
          </a:p>
          <a:p>
            <a:endParaRPr lang="en-GB" sz="1600" dirty="0" smtClean="0">
              <a:latin typeface="Sassoon Infant Rg" panose="02000503030000020003" pitchFamily="50" charset="0"/>
            </a:endParaRPr>
          </a:p>
          <a:p>
            <a:r>
              <a:rPr lang="en-GB" sz="2800" dirty="0" smtClean="0">
                <a:latin typeface="Sassoon Infant Rg" panose="02000503030000020003" pitchFamily="50" charset="0"/>
              </a:rPr>
              <a:t>How do you think Lars is feeling today? Why?</a:t>
            </a:r>
          </a:p>
        </p:txBody>
      </p:sp>
      <p:pic>
        <p:nvPicPr>
          <p:cNvPr id="9" name="Google Shape;100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5400000">
            <a:off x="1506076" y="3633530"/>
            <a:ext cx="558850" cy="592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Google Shape;75;p16"/>
          <p:cNvPicPr preferRelativeResize="0"/>
          <p:nvPr/>
        </p:nvPicPr>
        <p:blipFill rotWithShape="1">
          <a:blip r:embed="rId4">
            <a:alphaModFix/>
          </a:blip>
          <a:srcRect l="48249" t="4309" r="2997" b="7699"/>
          <a:stretch/>
        </p:blipFill>
        <p:spPr>
          <a:xfrm>
            <a:off x="4405745" y="214723"/>
            <a:ext cx="7315200" cy="647240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5785053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Google Shape;99;p15"/>
          <p:cNvSpPr/>
          <p:nvPr/>
        </p:nvSpPr>
        <p:spPr>
          <a:xfrm>
            <a:off x="1031998" y="4068550"/>
            <a:ext cx="3238800" cy="2589900"/>
          </a:xfrm>
          <a:prstGeom prst="wedgeRoundRectCallout">
            <a:avLst>
              <a:gd name="adj1" fmla="val -14195"/>
              <a:gd name="adj2" fmla="val -77687"/>
              <a:gd name="adj3" fmla="val 0"/>
            </a:avLst>
          </a:prstGeom>
          <a:solidFill>
            <a:srgbClr val="FFFFFF"/>
          </a:solidFill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r>
              <a:rPr lang="en-GB" sz="2000" b="1" dirty="0" smtClean="0">
                <a:latin typeface="Sassoon Primary Md" panose="02000606050000020004" pitchFamily="50" charset="0"/>
              </a:rPr>
              <a:t>Why is it all white in the picture? </a:t>
            </a:r>
          </a:p>
          <a:p>
            <a:endParaRPr lang="en-GB" sz="2000" dirty="0">
              <a:latin typeface="Sassoon Primary Md" panose="02000606050000020004" pitchFamily="50" charset="0"/>
            </a:endParaRPr>
          </a:p>
          <a:p>
            <a:endParaRPr lang="en-GB" sz="2000" dirty="0" smtClean="0">
              <a:latin typeface="Sassoon Primary Md" panose="02000606050000020004" pitchFamily="50" charset="0"/>
            </a:endParaRPr>
          </a:p>
          <a:p>
            <a:r>
              <a:rPr lang="en-GB" sz="2000" dirty="0" smtClean="0">
                <a:latin typeface="Sassoon Primary Md" panose="02000606050000020004" pitchFamily="50" charset="0"/>
              </a:rPr>
              <a:t>Where is the story set? Are there any trees there?</a:t>
            </a:r>
            <a:endParaRPr lang="en-GB" sz="2000" dirty="0">
              <a:latin typeface="Sassoon Primary Md" panose="02000606050000020004" pitchFamily="50" charset="0"/>
            </a:endParaRPr>
          </a:p>
        </p:txBody>
      </p:sp>
      <p:pic>
        <p:nvPicPr>
          <p:cNvPr id="9" name="Google Shape;100;p15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 rot="5400000">
            <a:off x="1736985" y="3575020"/>
            <a:ext cx="558850" cy="59295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Rectangle 1"/>
          <p:cNvSpPr/>
          <p:nvPr/>
        </p:nvSpPr>
        <p:spPr>
          <a:xfrm>
            <a:off x="880510" y="45837"/>
            <a:ext cx="3238801" cy="314610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88672" y="242890"/>
            <a:ext cx="1293438" cy="27519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Oval 2"/>
          <p:cNvSpPr/>
          <p:nvPr/>
        </p:nvSpPr>
        <p:spPr>
          <a:xfrm>
            <a:off x="979724" y="45837"/>
            <a:ext cx="3130968" cy="305525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4645891" y="443345"/>
            <a:ext cx="7472218" cy="63176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dirty="0"/>
          </a:p>
        </p:txBody>
      </p:sp>
      <p:pic>
        <p:nvPicPr>
          <p:cNvPr id="11" name="Google Shape;75;p16"/>
          <p:cNvPicPr preferRelativeResize="0"/>
          <p:nvPr/>
        </p:nvPicPr>
        <p:blipFill rotWithShape="1">
          <a:blip r:embed="rId4">
            <a:alphaModFix/>
          </a:blip>
          <a:srcRect l="48249" t="4309" r="2997" b="7699"/>
          <a:stretch/>
        </p:blipFill>
        <p:spPr>
          <a:xfrm>
            <a:off x="4525819" y="214723"/>
            <a:ext cx="7195126" cy="647240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4232364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00"/>
        </a:solidFill>
        <a:effectLst/>
      </p:bgPr>
    </p:bg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4" name="Google Shape;94;p14" descr="Round Logo Decode.jp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538000" y="365125"/>
            <a:ext cx="6153150" cy="5848350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Google Shape;140;p19"/>
          <p:cNvSpPr txBox="1">
            <a:spLocks noGrp="1"/>
          </p:cNvSpPr>
          <p:nvPr>
            <p:ph type="title"/>
          </p:nvPr>
        </p:nvSpPr>
        <p:spPr>
          <a:xfrm>
            <a:off x="393896" y="120073"/>
            <a:ext cx="4430518" cy="5960052"/>
          </a:xfrm>
          <a:prstGeom prst="rect">
            <a:avLst/>
          </a:prstGeom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 algn="ctr">
              <a:spcBef>
                <a:spcPts val="0"/>
              </a:spcBef>
            </a:pPr>
            <a:r>
              <a:rPr lang="en-GB" sz="6000" dirty="0">
                <a:latin typeface="Sassoon Primary Rg" panose="02000606020000020004" pitchFamily="50" charset="0"/>
                <a:ea typeface="Comic Sans MS"/>
                <a:cs typeface="Comic Sans MS"/>
                <a:sym typeface="Comic Sans MS"/>
              </a:rPr>
              <a:t/>
            </a:r>
            <a:br>
              <a:rPr lang="en-GB" sz="6000" dirty="0">
                <a:latin typeface="Sassoon Primary Rg" panose="02000606020000020004" pitchFamily="50" charset="0"/>
                <a:ea typeface="Comic Sans MS"/>
                <a:cs typeface="Comic Sans MS"/>
                <a:sym typeface="Comic Sans MS"/>
              </a:rPr>
            </a:br>
            <a:r>
              <a:rPr lang="en-GB" sz="6000" dirty="0" smtClean="0">
                <a:latin typeface="Sassoon Primary Rg" panose="02000606020000020004" pitchFamily="50" charset="0"/>
                <a:ea typeface="Comic Sans MS"/>
                <a:cs typeface="Comic Sans MS"/>
                <a:sym typeface="Comic Sans MS"/>
              </a:rPr>
              <a:t/>
            </a:r>
            <a:br>
              <a:rPr lang="en-GB" sz="6000" dirty="0" smtClean="0">
                <a:latin typeface="Sassoon Primary Rg" panose="02000606020000020004" pitchFamily="50" charset="0"/>
                <a:ea typeface="Comic Sans MS"/>
                <a:cs typeface="Comic Sans MS"/>
                <a:sym typeface="Comic Sans MS"/>
              </a:rPr>
            </a:br>
            <a:r>
              <a:rPr lang="en-GB" sz="6000" dirty="0" smtClean="0">
                <a:latin typeface="Sassoon Primary Rg" panose="02000606020000020004" pitchFamily="50" charset="0"/>
                <a:ea typeface="Comic Sans MS"/>
                <a:cs typeface="Comic Sans MS"/>
                <a:sym typeface="Comic Sans MS"/>
              </a:rPr>
              <a:t/>
            </a:r>
            <a:br>
              <a:rPr lang="en-GB" sz="6000" dirty="0" smtClean="0">
                <a:latin typeface="Sassoon Primary Rg" panose="02000606020000020004" pitchFamily="50" charset="0"/>
                <a:ea typeface="Comic Sans MS"/>
                <a:cs typeface="Comic Sans MS"/>
                <a:sym typeface="Comic Sans MS"/>
              </a:rPr>
            </a:br>
            <a:r>
              <a:rPr lang="en-GB" b="1" dirty="0" smtClean="0">
                <a:latin typeface="Sassoon Primary Rg" panose="02000606020000020004" pitchFamily="50" charset="0"/>
                <a:ea typeface="Comic Sans MS"/>
                <a:cs typeface="Comic Sans MS"/>
                <a:sym typeface="Comic Sans MS"/>
              </a:rPr>
              <a:t>north</a:t>
            </a:r>
            <a:br>
              <a:rPr lang="en-GB" b="1" dirty="0" smtClean="0">
                <a:latin typeface="Sassoon Primary Rg" panose="02000606020000020004" pitchFamily="50" charset="0"/>
                <a:ea typeface="Comic Sans MS"/>
                <a:cs typeface="Comic Sans MS"/>
                <a:sym typeface="Comic Sans MS"/>
              </a:rPr>
            </a:br>
            <a:r>
              <a:rPr lang="en-GB" b="1" dirty="0" smtClean="0">
                <a:latin typeface="Sassoon Primary Rg" panose="02000606020000020004" pitchFamily="50" charset="0"/>
                <a:ea typeface="Comic Sans MS"/>
                <a:cs typeface="Comic Sans MS"/>
                <a:sym typeface="Comic Sans MS"/>
              </a:rPr>
              <a:t>. __ __ </a:t>
            </a:r>
            <a:br>
              <a:rPr lang="en-GB" b="1" dirty="0" smtClean="0">
                <a:latin typeface="Sassoon Primary Rg" panose="02000606020000020004" pitchFamily="50" charset="0"/>
                <a:ea typeface="Comic Sans MS"/>
                <a:cs typeface="Comic Sans MS"/>
                <a:sym typeface="Comic Sans MS"/>
              </a:rPr>
            </a:br>
            <a:r>
              <a:rPr lang="en-GB" b="1" dirty="0" smtClean="0">
                <a:latin typeface="Sassoon Primary Rg" panose="02000606020000020004" pitchFamily="50" charset="0"/>
                <a:ea typeface="Comic Sans MS"/>
                <a:cs typeface="Comic Sans MS"/>
                <a:sym typeface="Comic Sans MS"/>
              </a:rPr>
              <a:t/>
            </a:r>
            <a:br>
              <a:rPr lang="en-GB" b="1" dirty="0" smtClean="0">
                <a:latin typeface="Sassoon Primary Rg" panose="02000606020000020004" pitchFamily="50" charset="0"/>
                <a:ea typeface="Comic Sans MS"/>
                <a:cs typeface="Comic Sans MS"/>
                <a:sym typeface="Comic Sans MS"/>
              </a:rPr>
            </a:br>
            <a:r>
              <a:rPr lang="en-GB" b="1" dirty="0" smtClean="0">
                <a:latin typeface="Sassoon Primary Rg" panose="02000606020000020004" pitchFamily="50" charset="0"/>
                <a:ea typeface="Comic Sans MS"/>
                <a:cs typeface="Comic Sans MS"/>
                <a:sym typeface="Comic Sans MS"/>
              </a:rPr>
              <a:t>artic</a:t>
            </a:r>
            <a:r>
              <a:rPr lang="en-GB" sz="3600" dirty="0" smtClean="0">
                <a:latin typeface="Sassoon Primary Rg" panose="02000606020000020004" pitchFamily="50" charset="0"/>
                <a:ea typeface="Comic Sans MS"/>
                <a:cs typeface="Comic Sans MS"/>
                <a:sym typeface="Comic Sans MS"/>
              </a:rPr>
              <a:t/>
            </a:r>
            <a:br>
              <a:rPr lang="en-GB" sz="3600" dirty="0" smtClean="0">
                <a:latin typeface="Sassoon Primary Rg" panose="02000606020000020004" pitchFamily="50" charset="0"/>
                <a:ea typeface="Comic Sans MS"/>
                <a:cs typeface="Comic Sans MS"/>
                <a:sym typeface="Comic Sans MS"/>
              </a:rPr>
            </a:br>
            <a:r>
              <a:rPr lang="en-GB" b="1" dirty="0" smtClean="0">
                <a:latin typeface="Sassoon Primary Rg" panose="02000606020000020004" pitchFamily="50" charset="0"/>
                <a:ea typeface="Comic Sans MS"/>
                <a:cs typeface="Comic Sans MS"/>
                <a:sym typeface="Comic Sans MS"/>
              </a:rPr>
              <a:t>__</a:t>
            </a:r>
            <a:r>
              <a:rPr lang="en-GB" dirty="0" smtClean="0">
                <a:latin typeface="Sassoon Primary Rg" panose="02000606020000020004" pitchFamily="50" charset="0"/>
                <a:ea typeface="Comic Sans MS"/>
                <a:cs typeface="Comic Sans MS"/>
                <a:sym typeface="Comic Sans MS"/>
              </a:rPr>
              <a:t> </a:t>
            </a:r>
            <a:r>
              <a:rPr lang="en-GB" sz="3600" b="1" dirty="0" smtClean="0">
                <a:latin typeface="Sassoon Primary Rg" panose="02000606020000020004" pitchFamily="50" charset="0"/>
                <a:ea typeface="Comic Sans MS"/>
                <a:cs typeface="Comic Sans MS"/>
                <a:sym typeface="Comic Sans MS"/>
              </a:rPr>
              <a:t>.</a:t>
            </a:r>
            <a:r>
              <a:rPr lang="en-GB" sz="3600" b="1" dirty="0">
                <a:latin typeface="Sassoon Primary Rg" panose="02000606020000020004" pitchFamily="50" charset="0"/>
                <a:ea typeface="Comic Sans MS"/>
                <a:cs typeface="Comic Sans MS"/>
                <a:sym typeface="Comic Sans MS"/>
              </a:rPr>
              <a:t> </a:t>
            </a:r>
            <a:r>
              <a:rPr lang="en-GB" sz="3600" b="1" dirty="0" smtClean="0">
                <a:latin typeface="Sassoon Primary Rg" panose="02000606020000020004" pitchFamily="50" charset="0"/>
                <a:ea typeface="Comic Sans MS"/>
                <a:cs typeface="Comic Sans MS"/>
                <a:sym typeface="Comic Sans MS"/>
              </a:rPr>
              <a:t>.</a:t>
            </a:r>
            <a:r>
              <a:rPr lang="en-GB" sz="3600" b="1" dirty="0">
                <a:latin typeface="Sassoon Primary Rg" panose="02000606020000020004" pitchFamily="50" charset="0"/>
                <a:ea typeface="Comic Sans MS"/>
                <a:cs typeface="Comic Sans MS"/>
                <a:sym typeface="Comic Sans MS"/>
              </a:rPr>
              <a:t> .</a:t>
            </a:r>
            <a:r>
              <a:rPr lang="en-GB" sz="3600" b="1" dirty="0" smtClean="0">
                <a:latin typeface="Sassoon Primary Rg" panose="02000606020000020004" pitchFamily="50" charset="0"/>
                <a:ea typeface="Comic Sans MS"/>
                <a:cs typeface="Comic Sans MS"/>
                <a:sym typeface="Comic Sans MS"/>
              </a:rPr>
              <a:t> </a:t>
            </a:r>
            <a:r>
              <a:rPr lang="en-GB" sz="3600" dirty="0" smtClean="0">
                <a:latin typeface="Sassoon Primary Rg" panose="02000606020000020004" pitchFamily="50" charset="0"/>
                <a:ea typeface="Comic Sans MS"/>
                <a:cs typeface="Comic Sans MS"/>
                <a:sym typeface="Comic Sans MS"/>
              </a:rPr>
              <a:t/>
            </a:r>
            <a:br>
              <a:rPr lang="en-GB" sz="3600" dirty="0" smtClean="0">
                <a:latin typeface="Sassoon Primary Rg" panose="02000606020000020004" pitchFamily="50" charset="0"/>
                <a:ea typeface="Comic Sans MS"/>
                <a:cs typeface="Comic Sans MS"/>
                <a:sym typeface="Comic Sans MS"/>
              </a:rPr>
            </a:br>
            <a:r>
              <a:rPr lang="en-GB" sz="3600" dirty="0">
                <a:latin typeface="Sassoon Primary Rg" panose="02000606020000020004" pitchFamily="50" charset="0"/>
                <a:ea typeface="Comic Sans MS"/>
                <a:cs typeface="Comic Sans MS"/>
                <a:sym typeface="Comic Sans MS"/>
              </a:rPr>
              <a:t/>
            </a:r>
            <a:br>
              <a:rPr lang="en-GB" sz="3600" dirty="0">
                <a:latin typeface="Sassoon Primary Rg" panose="02000606020000020004" pitchFamily="50" charset="0"/>
                <a:ea typeface="Comic Sans MS"/>
                <a:cs typeface="Comic Sans MS"/>
                <a:sym typeface="Comic Sans MS"/>
              </a:rPr>
            </a:br>
            <a:r>
              <a:rPr lang="en-GB" b="1" dirty="0" smtClean="0">
                <a:latin typeface="Sassoon Primary Rg" panose="02000606020000020004" pitchFamily="50" charset="0"/>
                <a:ea typeface="Comic Sans MS"/>
                <a:cs typeface="Comic Sans MS"/>
                <a:sym typeface="Comic Sans MS"/>
              </a:rPr>
              <a:t>cold</a:t>
            </a:r>
            <a:r>
              <a:rPr lang="en-GB" sz="3600" dirty="0" smtClean="0">
                <a:latin typeface="Sassoon Primary Rg" panose="02000606020000020004" pitchFamily="50" charset="0"/>
                <a:ea typeface="Comic Sans MS"/>
                <a:cs typeface="Comic Sans MS"/>
                <a:sym typeface="Comic Sans MS"/>
              </a:rPr>
              <a:t/>
            </a:r>
            <a:br>
              <a:rPr lang="en-GB" sz="3600" dirty="0" smtClean="0">
                <a:latin typeface="Sassoon Primary Rg" panose="02000606020000020004" pitchFamily="50" charset="0"/>
                <a:ea typeface="Comic Sans MS"/>
                <a:cs typeface="Comic Sans MS"/>
                <a:sym typeface="Comic Sans MS"/>
              </a:rPr>
            </a:br>
            <a:r>
              <a:rPr lang="en-GB" b="1" dirty="0" smtClean="0">
                <a:latin typeface="Sassoon Primary Rg" panose="02000606020000020004" pitchFamily="50" charset="0"/>
                <a:ea typeface="Comic Sans MS"/>
                <a:cs typeface="Comic Sans MS"/>
                <a:sym typeface="Comic Sans MS"/>
              </a:rPr>
              <a:t>.</a:t>
            </a:r>
            <a:r>
              <a:rPr lang="en-GB" b="1" dirty="0">
                <a:latin typeface="Sassoon Primary Rg" panose="02000606020000020004" pitchFamily="50" charset="0"/>
                <a:ea typeface="Comic Sans MS"/>
                <a:cs typeface="Comic Sans MS"/>
                <a:sym typeface="Comic Sans MS"/>
              </a:rPr>
              <a:t> </a:t>
            </a:r>
            <a:r>
              <a:rPr lang="en-GB" b="1" dirty="0" smtClean="0">
                <a:latin typeface="Sassoon Primary Rg" panose="02000606020000020004" pitchFamily="50" charset="0"/>
                <a:ea typeface="Comic Sans MS"/>
                <a:cs typeface="Comic Sans MS"/>
                <a:sym typeface="Comic Sans MS"/>
              </a:rPr>
              <a:t>.</a:t>
            </a:r>
            <a:r>
              <a:rPr lang="en-GB" b="1" dirty="0">
                <a:latin typeface="Sassoon Primary Rg" panose="02000606020000020004" pitchFamily="50" charset="0"/>
                <a:ea typeface="Comic Sans MS"/>
                <a:cs typeface="Comic Sans MS"/>
                <a:sym typeface="Comic Sans MS"/>
              </a:rPr>
              <a:t> </a:t>
            </a:r>
            <a:r>
              <a:rPr lang="en-GB" b="1" dirty="0" smtClean="0">
                <a:latin typeface="Sassoon Primary Rg" panose="02000606020000020004" pitchFamily="50" charset="0"/>
                <a:ea typeface="Comic Sans MS"/>
                <a:cs typeface="Comic Sans MS"/>
                <a:sym typeface="Comic Sans MS"/>
              </a:rPr>
              <a:t>.</a:t>
            </a:r>
            <a:r>
              <a:rPr lang="en-GB" b="1" dirty="0">
                <a:latin typeface="Sassoon Primary Rg" panose="02000606020000020004" pitchFamily="50" charset="0"/>
                <a:ea typeface="Comic Sans MS"/>
                <a:cs typeface="Comic Sans MS"/>
                <a:sym typeface="Comic Sans MS"/>
              </a:rPr>
              <a:t> .</a:t>
            </a:r>
            <a:r>
              <a:rPr lang="en-GB" dirty="0" smtClean="0">
                <a:latin typeface="Sassoon Primary Rg" panose="02000606020000020004" pitchFamily="50" charset="0"/>
                <a:ea typeface="Comic Sans MS"/>
                <a:cs typeface="Comic Sans MS"/>
                <a:sym typeface="Comic Sans MS"/>
              </a:rPr>
              <a:t> </a:t>
            </a:r>
            <a:r>
              <a:rPr lang="en-GB" sz="3600" dirty="0" smtClean="0">
                <a:latin typeface="Sassoon Primary Rg" panose="02000606020000020004" pitchFamily="50" charset="0"/>
                <a:ea typeface="Comic Sans MS"/>
                <a:cs typeface="Comic Sans MS"/>
                <a:sym typeface="Comic Sans MS"/>
              </a:rPr>
              <a:t/>
            </a:r>
            <a:br>
              <a:rPr lang="en-GB" sz="3600" dirty="0" smtClean="0">
                <a:latin typeface="Sassoon Primary Rg" panose="02000606020000020004" pitchFamily="50" charset="0"/>
                <a:ea typeface="Comic Sans MS"/>
                <a:cs typeface="Comic Sans MS"/>
                <a:sym typeface="Comic Sans MS"/>
              </a:rPr>
            </a:br>
            <a:r>
              <a:rPr lang="en-GB" sz="1200" dirty="0" smtClean="0">
                <a:latin typeface="Sassoon Primary Rg" panose="02000606020000020004" pitchFamily="50" charset="0"/>
                <a:ea typeface="Comic Sans MS"/>
                <a:cs typeface="Comic Sans MS"/>
                <a:sym typeface="Comic Sans MS"/>
              </a:rPr>
              <a:t/>
            </a:r>
            <a:br>
              <a:rPr lang="en-GB" sz="1200" dirty="0" smtClean="0">
                <a:latin typeface="Sassoon Primary Rg" panose="02000606020000020004" pitchFamily="50" charset="0"/>
                <a:ea typeface="Comic Sans MS"/>
                <a:cs typeface="Comic Sans MS"/>
                <a:sym typeface="Comic Sans MS"/>
              </a:rPr>
            </a:br>
            <a:r>
              <a:rPr lang="en-GB" sz="1200" dirty="0">
                <a:latin typeface="Sassoon Primary Rg" panose="02000606020000020004" pitchFamily="50" charset="0"/>
                <a:ea typeface="Comic Sans MS"/>
                <a:cs typeface="Comic Sans MS"/>
                <a:sym typeface="Comic Sans MS"/>
              </a:rPr>
              <a:t/>
            </a:r>
            <a:br>
              <a:rPr lang="en-GB" sz="1200" dirty="0">
                <a:latin typeface="Sassoon Primary Rg" panose="02000606020000020004" pitchFamily="50" charset="0"/>
                <a:ea typeface="Comic Sans MS"/>
                <a:cs typeface="Comic Sans MS"/>
                <a:sym typeface="Comic Sans MS"/>
              </a:rPr>
            </a:br>
            <a:r>
              <a:rPr lang="en-GB" sz="1200" dirty="0" smtClean="0">
                <a:latin typeface="Sassoon Primary Rg" panose="02000606020000020004" pitchFamily="50" charset="0"/>
                <a:ea typeface="Comic Sans MS"/>
                <a:cs typeface="Comic Sans MS"/>
                <a:sym typeface="Comic Sans MS"/>
              </a:rPr>
              <a:t/>
            </a:r>
            <a:br>
              <a:rPr lang="en-GB" sz="1200" dirty="0" smtClean="0">
                <a:latin typeface="Sassoon Primary Rg" panose="02000606020000020004" pitchFamily="50" charset="0"/>
                <a:ea typeface="Comic Sans MS"/>
                <a:cs typeface="Comic Sans MS"/>
                <a:sym typeface="Comic Sans MS"/>
              </a:rPr>
            </a:br>
            <a:r>
              <a:rPr lang="en-GB" sz="1200" dirty="0" smtClean="0">
                <a:latin typeface="Sassoon Primary Rg" panose="02000606020000020004" pitchFamily="50" charset="0"/>
                <a:ea typeface="Comic Sans MS"/>
                <a:cs typeface="Comic Sans MS"/>
                <a:sym typeface="Comic Sans MS"/>
              </a:rPr>
              <a:t/>
            </a:r>
            <a:br>
              <a:rPr lang="en-GB" sz="1200" dirty="0" smtClean="0">
                <a:latin typeface="Sassoon Primary Rg" panose="02000606020000020004" pitchFamily="50" charset="0"/>
                <a:ea typeface="Comic Sans MS"/>
                <a:cs typeface="Comic Sans MS"/>
                <a:sym typeface="Comic Sans MS"/>
              </a:rPr>
            </a:br>
            <a:r>
              <a:rPr lang="en-GB" sz="3200" b="1" dirty="0">
                <a:latin typeface="Sassoon Primary Rg" panose="02000606020000020004" pitchFamily="50" charset="0"/>
                <a:ea typeface="Comic Sans MS"/>
                <a:cs typeface="Comic Sans MS"/>
                <a:sym typeface="Comic Sans MS"/>
              </a:rPr>
              <a:t/>
            </a:r>
            <a:br>
              <a:rPr lang="en-GB" sz="3200" b="1" dirty="0">
                <a:latin typeface="Sassoon Primary Rg" panose="02000606020000020004" pitchFamily="50" charset="0"/>
                <a:ea typeface="Comic Sans MS"/>
                <a:cs typeface="Comic Sans MS"/>
                <a:sym typeface="Comic Sans MS"/>
              </a:rPr>
            </a:br>
            <a:r>
              <a:rPr lang="en-GB" sz="800" dirty="0">
                <a:latin typeface="Sassoon Infant Rg" panose="02000503030000020003" pitchFamily="50" charset="0"/>
                <a:ea typeface="Comic Sans MS"/>
                <a:cs typeface="Comic Sans MS"/>
                <a:sym typeface="Comic Sans MS"/>
              </a:rPr>
              <a:t/>
            </a:r>
            <a:br>
              <a:rPr lang="en-GB" sz="800" dirty="0">
                <a:latin typeface="Sassoon Infant Rg" panose="02000503030000020003" pitchFamily="50" charset="0"/>
                <a:ea typeface="Comic Sans MS"/>
                <a:cs typeface="Comic Sans MS"/>
                <a:sym typeface="Comic Sans MS"/>
              </a:rPr>
            </a:br>
            <a:r>
              <a:rPr lang="en-GB" sz="3200" b="1" dirty="0" smtClean="0">
                <a:latin typeface="Sassoon Primary Rg" panose="02000606020000020004" pitchFamily="50" charset="0"/>
                <a:ea typeface="Comic Sans MS"/>
                <a:cs typeface="Comic Sans MS"/>
                <a:sym typeface="Comic Sans MS"/>
              </a:rPr>
              <a:t/>
            </a:r>
            <a:br>
              <a:rPr lang="en-GB" sz="3200" b="1" dirty="0" smtClean="0">
                <a:latin typeface="Sassoon Primary Rg" panose="02000606020000020004" pitchFamily="50" charset="0"/>
                <a:ea typeface="Comic Sans MS"/>
                <a:cs typeface="Comic Sans MS"/>
                <a:sym typeface="Comic Sans MS"/>
              </a:rPr>
            </a:br>
            <a:r>
              <a:rPr lang="en-GB" sz="6000" dirty="0">
                <a:latin typeface="Sassoon Primary Rg" panose="02000606020000020004" pitchFamily="50" charset="0"/>
                <a:ea typeface="Comic Sans MS"/>
                <a:cs typeface="Comic Sans MS"/>
                <a:sym typeface="Comic Sans MS"/>
              </a:rPr>
              <a:t/>
            </a:r>
            <a:br>
              <a:rPr lang="en-GB" sz="6000" dirty="0">
                <a:latin typeface="Sassoon Primary Rg" panose="02000606020000020004" pitchFamily="50" charset="0"/>
                <a:ea typeface="Comic Sans MS"/>
                <a:cs typeface="Comic Sans MS"/>
                <a:sym typeface="Comic Sans MS"/>
              </a:rPr>
            </a:br>
            <a:r>
              <a:rPr lang="en-GB" sz="2800" b="1" dirty="0">
                <a:latin typeface="Sassoon Primary Rg" panose="02000606020000020004" pitchFamily="50" charset="0"/>
                <a:ea typeface="Comic Sans MS"/>
                <a:cs typeface="Comic Sans MS"/>
                <a:sym typeface="Comic Sans MS"/>
              </a:rPr>
              <a:t/>
            </a:r>
            <a:br>
              <a:rPr lang="en-GB" sz="2800" b="1" dirty="0">
                <a:latin typeface="Sassoon Primary Rg" panose="02000606020000020004" pitchFamily="50" charset="0"/>
                <a:ea typeface="Comic Sans MS"/>
                <a:cs typeface="Comic Sans MS"/>
                <a:sym typeface="Comic Sans MS"/>
              </a:rPr>
            </a:br>
            <a:endParaRPr sz="2800" b="1" dirty="0">
              <a:latin typeface="Comic Sans MS"/>
              <a:ea typeface="Comic Sans MS"/>
              <a:cs typeface="Comic Sans MS"/>
              <a:sym typeface="Comic Sans MS"/>
            </a:endParaRPr>
          </a:p>
        </p:txBody>
      </p:sp>
    </p:spTree>
    <p:extLst>
      <p:ext uri="{BB962C8B-B14F-4D97-AF65-F5344CB8AC3E}">
        <p14:creationId xmlns:p14="http://schemas.microsoft.com/office/powerpoint/2010/main" val="13018592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49382" y="701964"/>
            <a:ext cx="11794836" cy="6155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v"/>
            </a:pPr>
            <a:endParaRPr lang="en-GB" sz="1600" b="1" dirty="0" smtClean="0">
              <a:latin typeface="Sassoon Infant Rg" panose="02000503030000020003" pitchFamily="50" charset="0"/>
            </a:endParaRPr>
          </a:p>
          <a:p>
            <a:endParaRPr lang="en-GB" b="1" dirty="0"/>
          </a:p>
        </p:txBody>
      </p:sp>
      <p:sp>
        <p:nvSpPr>
          <p:cNvPr id="3" name="TextBox 2"/>
          <p:cNvSpPr txBox="1"/>
          <p:nvPr/>
        </p:nvSpPr>
        <p:spPr>
          <a:xfrm>
            <a:off x="785091" y="160423"/>
            <a:ext cx="10196945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b="1" dirty="0" smtClean="0">
                <a:latin typeface="Sassoon Primary Md" panose="02000606050000020004" pitchFamily="50" charset="0"/>
              </a:rPr>
              <a:t>Lars learns to hunt, fish and swim. </a:t>
            </a:r>
          </a:p>
          <a:p>
            <a:pPr algn="ctr"/>
            <a:endParaRPr lang="en-GB" sz="2400" b="1" dirty="0">
              <a:latin typeface="Sassoon Primary Md" panose="02000606050000020004" pitchFamily="50" charset="0"/>
            </a:endParaRPr>
          </a:p>
          <a:p>
            <a:pPr algn="ctr"/>
            <a:r>
              <a:rPr lang="en-GB" sz="2400" b="1" dirty="0" smtClean="0">
                <a:latin typeface="Sassoon Primary Md" panose="02000606050000020004" pitchFamily="50" charset="0"/>
              </a:rPr>
              <a:t>What skills have you learnt since you were a baby? </a:t>
            </a:r>
          </a:p>
          <a:p>
            <a:pPr algn="ctr"/>
            <a:endParaRPr lang="en-GB" sz="2400" b="1" dirty="0">
              <a:latin typeface="Sassoon Primary Md" panose="02000606050000020004" pitchFamily="50" charset="0"/>
            </a:endParaRPr>
          </a:p>
          <a:p>
            <a:pPr algn="ctr"/>
            <a:r>
              <a:rPr lang="en-GB" sz="2400" b="1" dirty="0" smtClean="0">
                <a:latin typeface="Sassoon Primary Md" panose="02000606050000020004" pitchFamily="50" charset="0"/>
              </a:rPr>
              <a:t>Did your parents teach you anything? </a:t>
            </a:r>
          </a:p>
          <a:p>
            <a:pPr algn="ctr"/>
            <a:endParaRPr lang="en-GB" sz="2400" b="1" dirty="0" smtClean="0">
              <a:latin typeface="Sassoon Primary Md" panose="02000606050000020004" pitchFamily="50" charset="0"/>
            </a:endParaRPr>
          </a:p>
          <a:p>
            <a:pPr algn="ctr"/>
            <a:r>
              <a:rPr lang="en-GB" sz="2400" b="1" dirty="0" smtClean="0">
                <a:latin typeface="Sassoon Primary Md" panose="02000606050000020004" pitchFamily="50" charset="0"/>
              </a:rPr>
              <a:t>Were you ever scared when you first tried?</a:t>
            </a:r>
          </a:p>
          <a:p>
            <a:pPr algn="ctr"/>
            <a:endParaRPr lang="en-GB" sz="2400" b="1" dirty="0" smtClean="0">
              <a:latin typeface="Sassoon Primary Md" panose="02000606050000020004" pitchFamily="50" charset="0"/>
            </a:endParaRPr>
          </a:p>
          <a:p>
            <a:pPr algn="ctr"/>
            <a:r>
              <a:rPr lang="en-GB" sz="2400" b="1" dirty="0" smtClean="0">
                <a:latin typeface="Sassoon Primary Md" panose="02000606050000020004" pitchFamily="50" charset="0"/>
              </a:rPr>
              <a:t>Write a list of skills you have learnt over the years.</a:t>
            </a:r>
          </a:p>
          <a:p>
            <a:pPr algn="ctr"/>
            <a:endParaRPr lang="en-GB" sz="2800" b="1" dirty="0">
              <a:latin typeface="Sassoon Primary Md" panose="02000606050000020004" pitchFamily="50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5747" y="3953165"/>
            <a:ext cx="9467850" cy="213360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1034472" y="6193196"/>
            <a:ext cx="9550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err="1" smtClean="0">
                <a:latin typeface="Sassoon Infant Rg" panose="02000503030000020003" pitchFamily="50" charset="0"/>
              </a:rPr>
              <a:t>Eg</a:t>
            </a:r>
            <a:r>
              <a:rPr lang="en-GB" dirty="0" smtClean="0">
                <a:latin typeface="Sassoon Infant Rg" panose="02000503030000020003" pitchFamily="50" charset="0"/>
              </a:rPr>
              <a:t>. </a:t>
            </a:r>
            <a:r>
              <a:rPr lang="en-GB" dirty="0" err="1" smtClean="0">
                <a:latin typeface="Sassoon Infant Rg" panose="02000503030000020003" pitchFamily="50" charset="0"/>
              </a:rPr>
              <a:t>crawl,gurgle</a:t>
            </a:r>
            <a:r>
              <a:rPr lang="en-GB" dirty="0" smtClean="0">
                <a:latin typeface="Sassoon Infant Rg" panose="02000503030000020003" pitchFamily="50" charset="0"/>
              </a:rPr>
              <a:t> &gt;walk, talk &gt;jump, hop, ride a scooter &gt; skip, ride a bike, read, write&gt; swim, </a:t>
            </a:r>
            <a:r>
              <a:rPr lang="en-GB" smtClean="0">
                <a:latin typeface="Sassoon Infant Rg" panose="02000503030000020003" pitchFamily="50" charset="0"/>
              </a:rPr>
              <a:t>type etc.</a:t>
            </a:r>
            <a:endParaRPr lang="en-GB" dirty="0">
              <a:latin typeface="Sassoon Infant Rg" panose="02000503030000020003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511650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15893" y="868218"/>
            <a:ext cx="9467850" cy="2671763"/>
          </a:xfrm>
          <a:prstGeom prst="rect">
            <a:avLst/>
          </a:prstGeom>
        </p:spPr>
      </p:pic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41674553"/>
              </p:ext>
            </p:extLst>
          </p:nvPr>
        </p:nvGraphicFramePr>
        <p:xfrm>
          <a:off x="1315895" y="3739957"/>
          <a:ext cx="9467850" cy="2459092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1893570">
                  <a:extLst>
                    <a:ext uri="{9D8B030D-6E8A-4147-A177-3AD203B41FA5}">
                      <a16:colId xmlns:a16="http://schemas.microsoft.com/office/drawing/2014/main" val="2418898698"/>
                    </a:ext>
                  </a:extLst>
                </a:gridCol>
                <a:gridCol w="1893570">
                  <a:extLst>
                    <a:ext uri="{9D8B030D-6E8A-4147-A177-3AD203B41FA5}">
                      <a16:colId xmlns:a16="http://schemas.microsoft.com/office/drawing/2014/main" val="377084522"/>
                    </a:ext>
                  </a:extLst>
                </a:gridCol>
                <a:gridCol w="1893570">
                  <a:extLst>
                    <a:ext uri="{9D8B030D-6E8A-4147-A177-3AD203B41FA5}">
                      <a16:colId xmlns:a16="http://schemas.microsoft.com/office/drawing/2014/main" val="2972814899"/>
                    </a:ext>
                  </a:extLst>
                </a:gridCol>
                <a:gridCol w="1893570">
                  <a:extLst>
                    <a:ext uri="{9D8B030D-6E8A-4147-A177-3AD203B41FA5}">
                      <a16:colId xmlns:a16="http://schemas.microsoft.com/office/drawing/2014/main" val="1746168143"/>
                    </a:ext>
                  </a:extLst>
                </a:gridCol>
                <a:gridCol w="1893570">
                  <a:extLst>
                    <a:ext uri="{9D8B030D-6E8A-4147-A177-3AD203B41FA5}">
                      <a16:colId xmlns:a16="http://schemas.microsoft.com/office/drawing/2014/main" val="2024381248"/>
                    </a:ext>
                  </a:extLst>
                </a:gridCol>
              </a:tblGrid>
              <a:tr h="591898">
                <a:tc>
                  <a:txBody>
                    <a:bodyPr/>
                    <a:lstStyle/>
                    <a:p>
                      <a:r>
                        <a:rPr lang="en-GB" sz="2800" dirty="0" smtClean="0">
                          <a:solidFill>
                            <a:schemeClr val="tx1"/>
                          </a:solidFill>
                        </a:rPr>
                        <a:t>0-1 years</a:t>
                      </a:r>
                      <a:endParaRPr lang="en-GB" sz="28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800" dirty="0" smtClean="0">
                          <a:solidFill>
                            <a:schemeClr val="tx1"/>
                          </a:solidFill>
                        </a:rPr>
                        <a:t>1-2 years</a:t>
                      </a:r>
                      <a:endParaRPr lang="en-GB" sz="28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800" dirty="0" smtClean="0">
                          <a:solidFill>
                            <a:schemeClr val="tx1"/>
                          </a:solidFill>
                        </a:rPr>
                        <a:t>3</a:t>
                      </a:r>
                      <a:r>
                        <a:rPr lang="en-GB" sz="2800" baseline="0" dirty="0" smtClean="0">
                          <a:solidFill>
                            <a:schemeClr val="tx1"/>
                          </a:solidFill>
                        </a:rPr>
                        <a:t> and </a:t>
                      </a:r>
                      <a:r>
                        <a:rPr lang="en-GB" sz="2800" dirty="0" smtClean="0">
                          <a:solidFill>
                            <a:schemeClr val="tx1"/>
                          </a:solidFill>
                        </a:rPr>
                        <a:t>4 </a:t>
                      </a:r>
                      <a:r>
                        <a:rPr lang="en-GB" sz="2800" dirty="0" err="1" smtClean="0">
                          <a:solidFill>
                            <a:schemeClr val="tx1"/>
                          </a:solidFill>
                        </a:rPr>
                        <a:t>yrs</a:t>
                      </a:r>
                      <a:endParaRPr lang="en-GB" sz="28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800" dirty="0" smtClean="0">
                          <a:solidFill>
                            <a:schemeClr val="tx1"/>
                          </a:solidFill>
                        </a:rPr>
                        <a:t>5and 6 </a:t>
                      </a:r>
                      <a:r>
                        <a:rPr lang="en-GB" sz="2800" dirty="0" err="1" smtClean="0">
                          <a:solidFill>
                            <a:schemeClr val="tx1"/>
                          </a:solidFill>
                        </a:rPr>
                        <a:t>yrs</a:t>
                      </a:r>
                      <a:endParaRPr lang="en-GB" sz="28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800" dirty="0" smtClean="0">
                          <a:solidFill>
                            <a:schemeClr val="tx1"/>
                          </a:solidFill>
                        </a:rPr>
                        <a:t>7+years</a:t>
                      </a:r>
                      <a:endParaRPr lang="en-GB" sz="28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30093797"/>
                  </a:ext>
                </a:extLst>
              </a:tr>
              <a:tr h="1867194"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42058461"/>
                  </a:ext>
                </a:extLst>
              </a:tr>
            </a:tbl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1315893" y="314632"/>
            <a:ext cx="94678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 u="sng" dirty="0" smtClean="0">
                <a:latin typeface="Sassoon Infant Md" panose="02000603050000020003" pitchFamily="50" charset="0"/>
              </a:rPr>
              <a:t>Name                           What </a:t>
            </a:r>
            <a:r>
              <a:rPr lang="en-GB" b="1" u="sng" dirty="0" smtClean="0">
                <a:latin typeface="Sassoon Infant Md" panose="02000603050000020003" pitchFamily="50" charset="0"/>
              </a:rPr>
              <a:t>do you learn at each of these stages</a:t>
            </a:r>
            <a:r>
              <a:rPr lang="en-GB" b="1" u="sng" dirty="0" smtClean="0">
                <a:latin typeface="Sassoon Infant Md" panose="02000603050000020003" pitchFamily="50" charset="0"/>
              </a:rPr>
              <a:t>?        13/11/20</a:t>
            </a:r>
            <a:endParaRPr lang="en-GB" b="1" u="sng" dirty="0">
              <a:latin typeface="Sassoon Infant Md" panose="02000603050000020003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298336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36977" y="2051826"/>
            <a:ext cx="4857213" cy="26085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46976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857</TotalTime>
  <Words>190</Words>
  <Application>Microsoft Office PowerPoint</Application>
  <PresentationFormat>Widescreen</PresentationFormat>
  <Paragraphs>33</Paragraphs>
  <Slides>8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8" baseType="lpstr">
      <vt:lpstr>Arial</vt:lpstr>
      <vt:lpstr>Calibri</vt:lpstr>
      <vt:lpstr>Calibri Light</vt:lpstr>
      <vt:lpstr>Comic Sans MS</vt:lpstr>
      <vt:lpstr>Sassoon Infant Md</vt:lpstr>
      <vt:lpstr>Sassoon Infant Rg</vt:lpstr>
      <vt:lpstr>Sassoon Primary Md</vt:lpstr>
      <vt:lpstr>Sassoon Primary Rg</vt:lpstr>
      <vt:lpstr>Wingdings</vt:lpstr>
      <vt:lpstr>Office Theme</vt:lpstr>
      <vt:lpstr>   </vt:lpstr>
      <vt:lpstr>PowerPoint Presentation</vt:lpstr>
      <vt:lpstr>PowerPoint Presentation</vt:lpstr>
      <vt:lpstr>PowerPoint Presentation</vt:lpstr>
      <vt:lpstr>   north . __ __   artic __ . . .   cold . . . .           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  </dc:title>
  <dc:creator>Stephanie King</dc:creator>
  <cp:lastModifiedBy>Campbell Ruth</cp:lastModifiedBy>
  <cp:revision>87</cp:revision>
  <cp:lastPrinted>2020-11-13T12:59:25Z</cp:lastPrinted>
  <dcterms:created xsi:type="dcterms:W3CDTF">2020-01-04T15:01:38Z</dcterms:created>
  <dcterms:modified xsi:type="dcterms:W3CDTF">2020-11-13T16:39:07Z</dcterms:modified>
</cp:coreProperties>
</file>