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6"/>
  </p:notesMasterIdLst>
  <p:handoutMasterIdLst>
    <p:handoutMasterId r:id="rId27"/>
  </p:handoutMasterIdLst>
  <p:sldIdLst>
    <p:sldId id="269" r:id="rId2"/>
    <p:sldId id="264" r:id="rId3"/>
    <p:sldId id="270" r:id="rId4"/>
    <p:sldId id="271" r:id="rId5"/>
    <p:sldId id="272" r:id="rId6"/>
    <p:sldId id="274" r:id="rId7"/>
    <p:sldId id="273" r:id="rId8"/>
    <p:sldId id="276" r:id="rId9"/>
    <p:sldId id="277" r:id="rId10"/>
    <p:sldId id="278" r:id="rId11"/>
    <p:sldId id="279" r:id="rId12"/>
    <p:sldId id="280" r:id="rId13"/>
    <p:sldId id="281" r:id="rId14"/>
    <p:sldId id="284" r:id="rId15"/>
    <p:sldId id="283" r:id="rId16"/>
    <p:sldId id="282" r:id="rId17"/>
    <p:sldId id="285" r:id="rId18"/>
    <p:sldId id="286" r:id="rId19"/>
    <p:sldId id="287" r:id="rId20"/>
    <p:sldId id="288" r:id="rId21"/>
    <p:sldId id="289" r:id="rId22"/>
    <p:sldId id="290" r:id="rId23"/>
    <p:sldId id="291" r:id="rId24"/>
    <p:sldId id="267" r:id="rId25"/>
  </p:sldIdLst>
  <p:sldSz cx="9144000" cy="6858000" type="screen4x3"/>
  <p:notesSz cx="6858000" cy="9144000"/>
  <p:embeddedFontLst>
    <p:embeddedFont>
      <p:font typeface="Tuffy-TTF" panose="020B0603060100000000" pitchFamily="34" charset="0"/>
      <p:regular r:id="rId28"/>
      <p:bold r:id="rId29"/>
      <p:italic r:id="rId30"/>
      <p:boldItalic r:id="rId31"/>
    </p:embeddedFont>
    <p:embeddedFont>
      <p:font typeface="Twinkl" pitchFamily="2" charset="0"/>
      <p:regular r:id="rId32"/>
      <p:bold r:id="rId33"/>
    </p:embeddedFont>
    <p:embeddedFont>
      <p:font typeface="Calibri" panose="020F0502020204030204" pitchFamily="34" charset="0"/>
      <p:regular r:id="rId34"/>
      <p:bold r:id="rId35"/>
      <p:italic r:id="rId36"/>
      <p:boldItalic r:id="rId37"/>
    </p:embeddedFont>
    <p:embeddedFont>
      <p:font typeface="Tuffy" panose="020B0603060100000000" pitchFamily="34"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43"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FDEF9"/>
    <a:srgbClr val="47B1E5"/>
    <a:srgbClr val="00A8E7"/>
    <a:srgbClr val="007AC2"/>
    <a:srgbClr val="0076B0"/>
    <a:srgbClr val="00649C"/>
    <a:srgbClr val="D4E4EF"/>
    <a:srgbClr val="01407D"/>
    <a:srgbClr val="90C8E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6370" autoAdjust="0"/>
  </p:normalViewPr>
  <p:slideViewPr>
    <p:cSldViewPr snapToGrid="0" showGuides="1">
      <p:cViewPr>
        <p:scale>
          <a:sx n="140" d="100"/>
          <a:sy n="140" d="100"/>
        </p:scale>
        <p:origin x="756" y="-1194"/>
      </p:cViewPr>
      <p:guideLst>
        <p:guide orient="horz" pos="2160"/>
        <p:guide pos="2880"/>
        <p:guide pos="340"/>
        <p:guide orient="horz" pos="3974"/>
        <p:guide pos="5443"/>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87" d="100"/>
          <a:sy n="87" d="100"/>
        </p:scale>
        <p:origin x="3840"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1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08/01/2020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08/01/2020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hyperlink" Target="https://www.twinkl.co.uk/resources/craft-design-engineering-and-graphics-second-level-technologies-cfe-curriculum-browser-scotland-cfe/design-and-construct-models-product-craft-design-engineering-and-graphics-second-level-technologies-cfe-curriculum-browser-scotland-cfe/i-can-extend-and-enhance-my-design-skills-to-solve-problems-and-can-construct-models-tch-2-09a-design-and-construct-models-product-craft-design-engineering-and-graphics-second-level-technologies-cfe-curriculum-browser-scotland-cfe" TargetMode="Externa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s://www.twinkl.co.uk/" TargetMode="External"/><Relationship Id="rId1" Type="http://schemas.openxmlformats.org/officeDocument/2006/relationships/slideMaster" Target="../slideMasters/slideMaster1.xml"/><Relationship Id="rId6" Type="http://schemas.openxmlformats.org/officeDocument/2006/relationships/hyperlink" Target="https://www.twinkl.co.uk/resources/craft-design-engineering-and-graphics-second-level-technologies-cfe-curriculum-browser-scotland-cfe/design-and-construct-models-product-craft-design-engineering-and-graphics-second-level-technologies-cfe-curriculum-browser-scotland-cfe/i-can-extend-and-enhance-my-design-skills-to-solve-problems-and-can-construct-models-tch-2-09a-design-and-construct-models-product-craft-design-engineering-and-graphics-second-level-technologies-cfe-curriculum-browser-scotland-cfe" TargetMode="External"/><Relationship Id="rId5" Type="http://schemas.openxmlformats.org/officeDocument/2006/relationships/image" Target="../media/image6.jp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54882" y="6099971"/>
            <a:ext cx="576495" cy="580719"/>
          </a:xfrm>
          <a:prstGeom prst="rect">
            <a:avLst/>
          </a:prstGeom>
        </p:spPr>
      </p:pic>
      <p:sp>
        <p:nvSpPr>
          <p:cNvPr id="3" name="Rectangle 2">
            <a:hlinkClick r:id="rId5"/>
          </p:cNvPr>
          <p:cNvSpPr/>
          <p:nvPr userDrawn="1"/>
        </p:nvSpPr>
        <p:spPr>
          <a:xfrm>
            <a:off x="3790604" y="5237018"/>
            <a:ext cx="1596043" cy="11222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29871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ounded Rectangle 5"/>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7"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dirty="0"/>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a:hlinkClick r:id="rId2"/>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pic>
        <p:nvPicPr>
          <p:cNvPr id="6" name="Picture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54882" y="6099971"/>
            <a:ext cx="576495" cy="580719"/>
          </a:xfrm>
          <a:prstGeom prst="rect">
            <a:avLst/>
          </a:prstGeom>
        </p:spPr>
      </p:pic>
      <p:sp>
        <p:nvSpPr>
          <p:cNvPr id="8" name="Rectangle 7">
            <a:hlinkClick r:id="rId6"/>
          </p:cNvPr>
          <p:cNvSpPr/>
          <p:nvPr userDrawn="1"/>
        </p:nvSpPr>
        <p:spPr>
          <a:xfrm>
            <a:off x="3773978" y="2867891"/>
            <a:ext cx="1596043" cy="11222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7" r:id="rId1"/>
    <p:sldLayoutId id="2147483662" r:id="rId2"/>
    <p:sldLayoutId id="2147483666" r:id="rId3"/>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hyperlink" Target="https://creativecommons.org/licenses/by/2.0/uk/"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hyperlink" Target="https://creativecommons.org/licenses/by/2.0/uk/"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hyperlink" Target="https://creativecommons.org/licenses/by/2.0/uk/"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hyperlink" Target="https://creativecommons.org/licenses/by/2.0/uk/"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hyperlink" Target="https://creativecommons.org/licenses/by/2.0/uk/"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jf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hyperlink" Target="https://creativecommons.org/licenses/by/2.0/uk/"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hyperlink" Target="https://creativecommons.org/licenses/by/2.0/uk/"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hyperlink" Target="https://creativecommons.org/licenses/by/2.0/uk/"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36633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71762" y="3326234"/>
            <a:ext cx="7742396" cy="998290"/>
          </a:xfrm>
          <a:prstGeom prst="rect">
            <a:avLst/>
          </a:pr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en-GB" dirty="0">
                <a:solidFill>
                  <a:schemeClr val="tx1"/>
                </a:solidFill>
                <a:latin typeface="Twinkl" pitchFamily="2" charset="0"/>
                <a:ea typeface="+mn-lt"/>
                <a:cs typeface="+mn-lt"/>
              </a:rPr>
              <a:t>The design of the arch bridge and the materials they are made with means that they are usually very strong bridges. </a:t>
            </a:r>
          </a:p>
        </p:txBody>
      </p:sp>
      <p:sp>
        <p:nvSpPr>
          <p:cNvPr id="21" name="Title 20"/>
          <p:cNvSpPr>
            <a:spLocks noGrp="1"/>
          </p:cNvSpPr>
          <p:nvPr>
            <p:ph type="title"/>
          </p:nvPr>
        </p:nvSpPr>
        <p:spPr>
          <a:xfrm>
            <a:off x="457198" y="478895"/>
            <a:ext cx="8220075" cy="994306"/>
          </a:xfrm>
        </p:spPr>
        <p:txBody>
          <a:bodyPr>
            <a:normAutofit fontScale="90000"/>
          </a:bodyPr>
          <a:lstStyle/>
          <a:p>
            <a:r>
              <a:rPr lang="en-GB" sz="3600" dirty="0">
                <a:latin typeface="Twinkl"/>
              </a:rPr>
              <a:t>Arch Bridges </a:t>
            </a:r>
            <a:endParaRPr lang="en-GB" sz="3600" dirty="0">
              <a:latin typeface="+mn-lt"/>
            </a:endParaRPr>
          </a:p>
        </p:txBody>
      </p:sp>
      <p:sp>
        <p:nvSpPr>
          <p:cNvPr id="2" name="Rectangle 1"/>
          <p:cNvSpPr/>
          <p:nvPr/>
        </p:nvSpPr>
        <p:spPr>
          <a:xfrm>
            <a:off x="671762" y="1543574"/>
            <a:ext cx="3078118" cy="3565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dirty="0">
              <a:solidFill>
                <a:schemeClr val="tx1"/>
              </a:solidFill>
              <a:latin typeface="Twinkl" pitchFamily="2" charset="0"/>
              <a:ea typeface="+mn-lt"/>
              <a:cs typeface="+mn-lt"/>
            </a:endParaRPr>
          </a:p>
        </p:txBody>
      </p:sp>
      <p:sp>
        <p:nvSpPr>
          <p:cNvPr id="9" name="Rectangle 8"/>
          <p:cNvSpPr/>
          <p:nvPr/>
        </p:nvSpPr>
        <p:spPr>
          <a:xfrm>
            <a:off x="671762" y="1283282"/>
            <a:ext cx="7742396" cy="1825615"/>
          </a:xfrm>
          <a:prstGeom prst="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just"/>
            <a:r>
              <a:rPr lang="en-GB" dirty="0">
                <a:solidFill>
                  <a:schemeClr val="tx1"/>
                </a:solidFill>
                <a:latin typeface="Twinkl" pitchFamily="2" charset="0"/>
                <a:ea typeface="+mn-lt"/>
                <a:cs typeface="+mn-lt"/>
              </a:rPr>
              <a:t>An arch bridge uses a curved shape to spread the weight from the bridge over the curve, rather than the weight bearing straight down. Any weight put on the bridge is carried outwards towards supports that are built into the ground on either side of the bridge. The arch is usually a </a:t>
            </a:r>
            <a:r>
              <a:rPr lang="en-GB" dirty="0" err="1">
                <a:solidFill>
                  <a:schemeClr val="tx1"/>
                </a:solidFill>
                <a:latin typeface="Twinkl" pitchFamily="2" charset="0"/>
                <a:ea typeface="+mn-lt"/>
                <a:cs typeface="+mn-lt"/>
              </a:rPr>
              <a:t>semicircular</a:t>
            </a:r>
            <a:r>
              <a:rPr lang="en-GB" dirty="0">
                <a:solidFill>
                  <a:schemeClr val="tx1"/>
                </a:solidFill>
                <a:latin typeface="Twinkl" pitchFamily="2" charset="0"/>
                <a:ea typeface="+mn-lt"/>
                <a:cs typeface="+mn-lt"/>
              </a:rPr>
              <a:t> shape.</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2257" y="4271547"/>
            <a:ext cx="5015935" cy="1999997"/>
          </a:xfrm>
          <a:prstGeom prst="rect">
            <a:avLst/>
          </a:prstGeom>
        </p:spPr>
      </p:pic>
    </p:spTree>
    <p:extLst>
      <p:ext uri="{BB962C8B-B14F-4D97-AF65-F5344CB8AC3E}">
        <p14:creationId xmlns:p14="http://schemas.microsoft.com/office/powerpoint/2010/main" val="102033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956" y="1652631"/>
            <a:ext cx="7480087" cy="4463119"/>
          </a:xfrm>
          <a:prstGeom prst="rect">
            <a:avLst/>
          </a:prstGeom>
        </p:spPr>
      </p:pic>
      <p:sp>
        <p:nvSpPr>
          <p:cNvPr id="7" name="Oval 6"/>
          <p:cNvSpPr/>
          <p:nvPr/>
        </p:nvSpPr>
        <p:spPr>
          <a:xfrm>
            <a:off x="-590753" y="4123339"/>
            <a:ext cx="4669740" cy="43007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Twinkl" pitchFamily="2" charset="0"/>
            </a:endParaRPr>
          </a:p>
          <a:p>
            <a:pPr algn="ctr"/>
            <a:r>
              <a:rPr lang="en-GB" sz="1600" dirty="0">
                <a:solidFill>
                  <a:schemeClr val="tx1"/>
                </a:solidFill>
                <a:latin typeface="Twinkl" pitchFamily="2" charset="0"/>
              </a:rPr>
              <a:t> </a:t>
            </a:r>
          </a:p>
        </p:txBody>
      </p:sp>
      <p:sp>
        <p:nvSpPr>
          <p:cNvPr id="15" name="Title 20"/>
          <p:cNvSpPr txBox="1">
            <a:spLocks/>
          </p:cNvSpPr>
          <p:nvPr/>
        </p:nvSpPr>
        <p:spPr>
          <a:xfrm>
            <a:off x="461961" y="475940"/>
            <a:ext cx="8220075" cy="994306"/>
          </a:xfrm>
          <a:prstGeom prst="roundRect">
            <a:avLst>
              <a:gd name="adj" fmla="val 9641"/>
            </a:avLst>
          </a:prstGeom>
          <a:noFill/>
          <a:ln w="25400">
            <a:noFill/>
          </a:ln>
        </p:spPr>
        <p:txBody>
          <a:bodyPr vert="horz" lIns="252000" tIns="252000" rIns="252000" bIns="252000" rtlCol="0" anchor="ctr" anchorCtr="1">
            <a:normAutofit fontScale="90000" lnSpcReduction="10000"/>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600" dirty="0">
                <a:solidFill>
                  <a:schemeClr val="tx1"/>
                </a:solidFill>
                <a:latin typeface="+mn-lt"/>
              </a:rPr>
              <a:t>Arch Bridges</a:t>
            </a:r>
          </a:p>
        </p:txBody>
      </p:sp>
      <p:sp>
        <p:nvSpPr>
          <p:cNvPr id="2" name="Rectangle 1"/>
          <p:cNvSpPr/>
          <p:nvPr/>
        </p:nvSpPr>
        <p:spPr>
          <a:xfrm>
            <a:off x="2715759" y="1192705"/>
            <a:ext cx="3868056" cy="380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solidFill>
                  <a:schemeClr val="tx1"/>
                </a:solidFill>
              </a:rPr>
              <a:t>Sydney Harbour Bridge, Australia</a:t>
            </a:r>
            <a:endParaRPr lang="en-GB" dirty="0">
              <a:solidFill>
                <a:schemeClr val="tx1"/>
              </a:solidFill>
              <a:latin typeface="Twinkl" pitchFamily="2" charset="0"/>
            </a:endParaRPr>
          </a:p>
        </p:txBody>
      </p:sp>
      <p:sp>
        <p:nvSpPr>
          <p:cNvPr id="8" name="TextBox 7"/>
          <p:cNvSpPr txBox="1"/>
          <p:nvPr/>
        </p:nvSpPr>
        <p:spPr>
          <a:xfrm>
            <a:off x="635289" y="4453926"/>
            <a:ext cx="2835479" cy="338554"/>
          </a:xfrm>
          <a:prstGeom prst="rect">
            <a:avLst/>
          </a:prstGeom>
          <a:noFill/>
        </p:spPr>
        <p:txBody>
          <a:bodyPr wrap="square" rtlCol="0">
            <a:spAutoFit/>
          </a:bodyPr>
          <a:lstStyle/>
          <a:p>
            <a:r>
              <a:rPr lang="en-GB" sz="1600" dirty="0">
                <a:latin typeface="Twinkl" pitchFamily="2" charset="0"/>
              </a:rPr>
              <a:t>Between 2500 and 4000</a:t>
            </a:r>
            <a:endParaRPr lang="en-GB" sz="1600" dirty="0"/>
          </a:p>
        </p:txBody>
      </p:sp>
      <p:sp>
        <p:nvSpPr>
          <p:cNvPr id="9" name="TextBox 8"/>
          <p:cNvSpPr txBox="1"/>
          <p:nvPr/>
        </p:nvSpPr>
        <p:spPr>
          <a:xfrm>
            <a:off x="677234" y="4727988"/>
            <a:ext cx="2659310" cy="338554"/>
          </a:xfrm>
          <a:prstGeom prst="rect">
            <a:avLst/>
          </a:prstGeom>
          <a:noFill/>
        </p:spPr>
        <p:txBody>
          <a:bodyPr wrap="square" rtlCol="0">
            <a:spAutoFit/>
          </a:bodyPr>
          <a:lstStyle/>
          <a:p>
            <a:r>
              <a:rPr lang="en-GB" sz="1600" dirty="0">
                <a:latin typeface="Twinkl" pitchFamily="2" charset="0"/>
              </a:rPr>
              <a:t>people were involved in the</a:t>
            </a:r>
            <a:endParaRPr lang="en-GB" sz="1600" dirty="0"/>
          </a:p>
        </p:txBody>
      </p:sp>
      <p:sp>
        <p:nvSpPr>
          <p:cNvPr id="16" name="TextBox 15"/>
          <p:cNvSpPr txBox="1"/>
          <p:nvPr/>
        </p:nvSpPr>
        <p:spPr>
          <a:xfrm>
            <a:off x="907457" y="4984645"/>
            <a:ext cx="2717240" cy="338554"/>
          </a:xfrm>
          <a:prstGeom prst="rect">
            <a:avLst/>
          </a:prstGeom>
          <a:noFill/>
        </p:spPr>
        <p:txBody>
          <a:bodyPr wrap="square" rtlCol="0">
            <a:spAutoFit/>
          </a:bodyPr>
          <a:lstStyle/>
          <a:p>
            <a:r>
              <a:rPr lang="en-GB" sz="1600" dirty="0">
                <a:latin typeface="Twinkl" pitchFamily="2" charset="0"/>
              </a:rPr>
              <a:t>building of Sydney Harbour</a:t>
            </a:r>
            <a:endParaRPr lang="en-GB" sz="1600" dirty="0"/>
          </a:p>
        </p:txBody>
      </p:sp>
      <p:sp>
        <p:nvSpPr>
          <p:cNvPr id="17" name="TextBox 16"/>
          <p:cNvSpPr txBox="1"/>
          <p:nvPr/>
        </p:nvSpPr>
        <p:spPr>
          <a:xfrm>
            <a:off x="1134602" y="5252592"/>
            <a:ext cx="2717240" cy="338554"/>
          </a:xfrm>
          <a:prstGeom prst="rect">
            <a:avLst/>
          </a:prstGeom>
          <a:noFill/>
        </p:spPr>
        <p:txBody>
          <a:bodyPr wrap="square" rtlCol="0">
            <a:spAutoFit/>
          </a:bodyPr>
          <a:lstStyle/>
          <a:p>
            <a:r>
              <a:rPr lang="en-GB" sz="1600" dirty="0">
                <a:latin typeface="Twinkl" pitchFamily="2" charset="0"/>
              </a:rPr>
              <a:t>Bridge. The bridge has the </a:t>
            </a:r>
            <a:endParaRPr lang="en-GB" sz="1600" dirty="0"/>
          </a:p>
        </p:txBody>
      </p:sp>
      <p:sp>
        <p:nvSpPr>
          <p:cNvPr id="18" name="TextBox 17"/>
          <p:cNvSpPr txBox="1"/>
          <p:nvPr/>
        </p:nvSpPr>
        <p:spPr>
          <a:xfrm>
            <a:off x="720055" y="5520539"/>
            <a:ext cx="3131787" cy="338554"/>
          </a:xfrm>
          <a:prstGeom prst="rect">
            <a:avLst/>
          </a:prstGeom>
          <a:noFill/>
        </p:spPr>
        <p:txBody>
          <a:bodyPr wrap="square" rtlCol="0">
            <a:spAutoFit/>
          </a:bodyPr>
          <a:lstStyle/>
          <a:p>
            <a:r>
              <a:rPr lang="en-GB" sz="1600" dirty="0">
                <a:latin typeface="Twinkl" pitchFamily="2" charset="0"/>
              </a:rPr>
              <a:t>nickname ‘The Coat Hanger’ due</a:t>
            </a:r>
            <a:endParaRPr lang="en-GB" sz="1600" dirty="0"/>
          </a:p>
        </p:txBody>
      </p:sp>
      <p:sp>
        <p:nvSpPr>
          <p:cNvPr id="20" name="TextBox 19"/>
          <p:cNvSpPr txBox="1"/>
          <p:nvPr/>
        </p:nvSpPr>
        <p:spPr>
          <a:xfrm>
            <a:off x="1059101" y="5809838"/>
            <a:ext cx="3131787" cy="338554"/>
          </a:xfrm>
          <a:prstGeom prst="rect">
            <a:avLst/>
          </a:prstGeom>
          <a:noFill/>
        </p:spPr>
        <p:txBody>
          <a:bodyPr wrap="square" rtlCol="0">
            <a:spAutoFit/>
          </a:bodyPr>
          <a:lstStyle/>
          <a:p>
            <a:r>
              <a:rPr lang="en-GB" sz="1600" dirty="0">
                <a:latin typeface="Twinkl" pitchFamily="2" charset="0"/>
              </a:rPr>
              <a:t>to its shape. Can you see why?</a:t>
            </a:r>
            <a:endParaRPr lang="en-GB" sz="1600" dirty="0"/>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24485" cy="6858000"/>
          </a:xfrm>
          <a:prstGeom prst="rect">
            <a:avLst/>
          </a:prstGeom>
        </p:spPr>
      </p:pic>
    </p:spTree>
    <p:extLst>
      <p:ext uri="{BB962C8B-B14F-4D97-AF65-F5344CB8AC3E}">
        <p14:creationId xmlns:p14="http://schemas.microsoft.com/office/powerpoint/2010/main" val="336959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circle(in)">
                                      <p:cBhvr>
                                        <p:cTn id="16" dur="2000"/>
                                        <p:tgtEl>
                                          <p:spTgt spid="17"/>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ircle(in)">
                                      <p:cBhvr>
                                        <p:cTn id="19" dur="2000"/>
                                        <p:tgtEl>
                                          <p:spTgt spid="18"/>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ircle(in)">
                                      <p:cBhvr>
                                        <p:cTn id="22" dur="2000"/>
                                        <p:tgtEl>
                                          <p:spTgt spid="20"/>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6" grpId="0"/>
      <p:bldP spid="17" grpId="0"/>
      <p:bldP spid="18"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834" y="1652631"/>
            <a:ext cx="6728330" cy="4463119"/>
          </a:xfrm>
          <a:prstGeom prst="rect">
            <a:avLst/>
          </a:prstGeom>
        </p:spPr>
      </p:pic>
      <p:sp>
        <p:nvSpPr>
          <p:cNvPr id="7" name="Oval 6"/>
          <p:cNvSpPr/>
          <p:nvPr/>
        </p:nvSpPr>
        <p:spPr>
          <a:xfrm>
            <a:off x="-985035" y="-319103"/>
            <a:ext cx="4669740" cy="43007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Twinkl" pitchFamily="2" charset="0"/>
            </a:endParaRPr>
          </a:p>
          <a:p>
            <a:pPr algn="ctr"/>
            <a:r>
              <a:rPr lang="en-GB" sz="1600" dirty="0">
                <a:solidFill>
                  <a:schemeClr val="tx1"/>
                </a:solidFill>
                <a:latin typeface="Twinkl" pitchFamily="2" charset="0"/>
              </a:rPr>
              <a:t> </a:t>
            </a:r>
          </a:p>
        </p:txBody>
      </p:sp>
      <p:sp>
        <p:nvSpPr>
          <p:cNvPr id="15" name="Title 20"/>
          <p:cNvSpPr txBox="1">
            <a:spLocks/>
          </p:cNvSpPr>
          <p:nvPr/>
        </p:nvSpPr>
        <p:spPr>
          <a:xfrm>
            <a:off x="461961" y="475940"/>
            <a:ext cx="8220075" cy="994306"/>
          </a:xfrm>
          <a:prstGeom prst="roundRect">
            <a:avLst>
              <a:gd name="adj" fmla="val 9641"/>
            </a:avLst>
          </a:prstGeom>
          <a:noFill/>
          <a:ln w="25400">
            <a:noFill/>
          </a:ln>
        </p:spPr>
        <p:txBody>
          <a:bodyPr vert="horz" lIns="252000" tIns="252000" rIns="252000" bIns="252000" rtlCol="0" anchor="ctr" anchorCtr="1">
            <a:normAutofit fontScale="90000" lnSpcReduction="10000"/>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600" dirty="0">
                <a:solidFill>
                  <a:schemeClr val="tx1"/>
                </a:solidFill>
                <a:latin typeface="+mn-lt"/>
              </a:rPr>
              <a:t>Arch Bridges</a:t>
            </a:r>
          </a:p>
        </p:txBody>
      </p:sp>
      <p:sp>
        <p:nvSpPr>
          <p:cNvPr id="2" name="Rectangle 1"/>
          <p:cNvSpPr/>
          <p:nvPr/>
        </p:nvSpPr>
        <p:spPr>
          <a:xfrm>
            <a:off x="3065037" y="1187980"/>
            <a:ext cx="3013922" cy="380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err="1">
                <a:solidFill>
                  <a:schemeClr val="tx1"/>
                </a:solidFill>
                <a:latin typeface="Twinkl" pitchFamily="2" charset="0"/>
                <a:ea typeface="+mj-lt"/>
                <a:cs typeface="+mj-lt"/>
              </a:rPr>
              <a:t>Chaotianmen</a:t>
            </a:r>
            <a:r>
              <a:rPr lang="en-GB" dirty="0">
                <a:solidFill>
                  <a:schemeClr val="tx1"/>
                </a:solidFill>
                <a:latin typeface="Twinkl" pitchFamily="2" charset="0"/>
                <a:ea typeface="+mj-lt"/>
                <a:cs typeface="+mj-lt"/>
              </a:rPr>
              <a:t> Bridge</a:t>
            </a:r>
            <a:r>
              <a:rPr lang="en-GB" dirty="0">
                <a:solidFill>
                  <a:schemeClr val="tx1"/>
                </a:solidFill>
                <a:latin typeface="Twinkl" pitchFamily="2" charset="0"/>
                <a:cs typeface="Calibri"/>
              </a:rPr>
              <a:t>, China</a:t>
            </a:r>
            <a:endParaRPr lang="en-GB" dirty="0">
              <a:solidFill>
                <a:schemeClr val="tx1"/>
              </a:solidFill>
              <a:latin typeface="Twinkl" pitchFamily="2" charset="0"/>
            </a:endParaRPr>
          </a:p>
        </p:txBody>
      </p:sp>
      <p:sp>
        <p:nvSpPr>
          <p:cNvPr id="8" name="TextBox 7"/>
          <p:cNvSpPr txBox="1"/>
          <p:nvPr/>
        </p:nvSpPr>
        <p:spPr>
          <a:xfrm>
            <a:off x="1134602" y="1603516"/>
            <a:ext cx="2835479" cy="338554"/>
          </a:xfrm>
          <a:prstGeom prst="rect">
            <a:avLst/>
          </a:prstGeom>
          <a:noFill/>
        </p:spPr>
        <p:txBody>
          <a:bodyPr wrap="square" rtlCol="0">
            <a:spAutoFit/>
          </a:bodyPr>
          <a:lstStyle/>
          <a:p>
            <a:r>
              <a:rPr lang="en-GB" sz="1600" dirty="0">
                <a:latin typeface="Twinkl" pitchFamily="2" charset="0"/>
              </a:rPr>
              <a:t>The </a:t>
            </a:r>
            <a:r>
              <a:rPr lang="en-GB" sz="1600" dirty="0" err="1">
                <a:latin typeface="Twinkl" pitchFamily="2" charset="0"/>
              </a:rPr>
              <a:t>Chaotianmen</a:t>
            </a:r>
            <a:r>
              <a:rPr lang="en-GB" sz="1600" dirty="0">
                <a:latin typeface="Twinkl" pitchFamily="2" charset="0"/>
              </a:rPr>
              <a:t> Bridge</a:t>
            </a:r>
            <a:endParaRPr lang="en-GB" sz="1600" dirty="0"/>
          </a:p>
        </p:txBody>
      </p:sp>
      <p:sp>
        <p:nvSpPr>
          <p:cNvPr id="9" name="TextBox 8"/>
          <p:cNvSpPr txBox="1"/>
          <p:nvPr/>
        </p:nvSpPr>
        <p:spPr>
          <a:xfrm>
            <a:off x="847288" y="1867348"/>
            <a:ext cx="2777409" cy="338554"/>
          </a:xfrm>
          <a:prstGeom prst="rect">
            <a:avLst/>
          </a:prstGeom>
          <a:noFill/>
        </p:spPr>
        <p:txBody>
          <a:bodyPr wrap="square" rtlCol="0">
            <a:spAutoFit/>
          </a:bodyPr>
          <a:lstStyle/>
          <a:p>
            <a:r>
              <a:rPr lang="en-GB" sz="1600" dirty="0">
                <a:latin typeface="Twinkl" pitchFamily="2" charset="0"/>
              </a:rPr>
              <a:t>has six lanes of traffic going</a:t>
            </a:r>
            <a:endParaRPr lang="en-GB" sz="1600" dirty="0"/>
          </a:p>
        </p:txBody>
      </p:sp>
      <p:sp>
        <p:nvSpPr>
          <p:cNvPr id="16" name="TextBox 15"/>
          <p:cNvSpPr txBox="1"/>
          <p:nvPr/>
        </p:nvSpPr>
        <p:spPr>
          <a:xfrm>
            <a:off x="787280" y="2151497"/>
            <a:ext cx="2777248" cy="338554"/>
          </a:xfrm>
          <a:prstGeom prst="rect">
            <a:avLst/>
          </a:prstGeom>
          <a:noFill/>
        </p:spPr>
        <p:txBody>
          <a:bodyPr wrap="square" rtlCol="0">
            <a:spAutoFit/>
          </a:bodyPr>
          <a:lstStyle/>
          <a:p>
            <a:r>
              <a:rPr lang="en-GB" sz="1600" dirty="0">
                <a:latin typeface="Twinkl" pitchFamily="2" charset="0"/>
              </a:rPr>
              <a:t>across it. There are also two</a:t>
            </a:r>
            <a:endParaRPr lang="en-GB" sz="1600" dirty="0"/>
          </a:p>
        </p:txBody>
      </p:sp>
      <p:sp>
        <p:nvSpPr>
          <p:cNvPr id="17" name="TextBox 16"/>
          <p:cNvSpPr txBox="1"/>
          <p:nvPr/>
        </p:nvSpPr>
        <p:spPr>
          <a:xfrm>
            <a:off x="847288" y="2467500"/>
            <a:ext cx="2717240" cy="338554"/>
          </a:xfrm>
          <a:prstGeom prst="rect">
            <a:avLst/>
          </a:prstGeom>
          <a:noFill/>
        </p:spPr>
        <p:txBody>
          <a:bodyPr wrap="square" rtlCol="0">
            <a:spAutoFit/>
          </a:bodyPr>
          <a:lstStyle/>
          <a:p>
            <a:r>
              <a:rPr lang="en-GB" sz="1600" dirty="0">
                <a:latin typeface="Twinkl" pitchFamily="2" charset="0"/>
              </a:rPr>
              <a:t>‘lanes’ for people to use to</a:t>
            </a:r>
            <a:endParaRPr lang="en-GB" sz="1600" dirty="0"/>
          </a:p>
        </p:txBody>
      </p:sp>
      <p:sp>
        <p:nvSpPr>
          <p:cNvPr id="18" name="TextBox 17"/>
          <p:cNvSpPr txBox="1"/>
          <p:nvPr/>
        </p:nvSpPr>
        <p:spPr>
          <a:xfrm>
            <a:off x="1067085" y="2739310"/>
            <a:ext cx="2557532" cy="338554"/>
          </a:xfrm>
          <a:prstGeom prst="rect">
            <a:avLst/>
          </a:prstGeom>
          <a:noFill/>
        </p:spPr>
        <p:txBody>
          <a:bodyPr wrap="square" rtlCol="0">
            <a:spAutoFit/>
          </a:bodyPr>
          <a:lstStyle/>
          <a:p>
            <a:r>
              <a:rPr lang="en-GB" sz="1600" dirty="0">
                <a:latin typeface="Twinkl" pitchFamily="2" charset="0"/>
              </a:rPr>
              <a:t>walk across the bridge.</a:t>
            </a:r>
            <a:endParaRPr lang="en-GB" sz="1600"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24485" cy="6858000"/>
          </a:xfrm>
          <a:prstGeom prst="rect">
            <a:avLst/>
          </a:prstGeom>
        </p:spPr>
      </p:pic>
      <p:sp>
        <p:nvSpPr>
          <p:cNvPr id="14" name="TextBox 13"/>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rPr>
              <a:t>DSC_7601</a:t>
            </a:r>
            <a:r>
              <a:rPr lang="en-GB" altLang="en-US" sz="500" dirty="0">
                <a:latin typeface="Tuffy-TTF" panose="020B0603060100000000" pitchFamily="34" charset="0"/>
                <a:ea typeface="Tuffy" panose="020B0603060100000000" pitchFamily="34" charset="0"/>
                <a:cs typeface="Arial" panose="020B0604020202020204" pitchFamily="34" charset="0"/>
              </a:rPr>
              <a:t>” by lwtt93 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spTree>
    <p:extLst>
      <p:ext uri="{BB962C8B-B14F-4D97-AF65-F5344CB8AC3E}">
        <p14:creationId xmlns:p14="http://schemas.microsoft.com/office/powerpoint/2010/main" val="43298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in)">
                                      <p:cBhvr>
                                        <p:cTn id="16" dur="2000"/>
                                        <p:tgtEl>
                                          <p:spTgt spid="16"/>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2000"/>
                                        <p:tgtEl>
                                          <p:spTgt spid="17"/>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6" grpId="0"/>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010" y="1652631"/>
            <a:ext cx="6955978" cy="4463119"/>
          </a:xfrm>
          <a:prstGeom prst="rect">
            <a:avLst/>
          </a:prstGeom>
        </p:spPr>
      </p:pic>
      <p:sp>
        <p:nvSpPr>
          <p:cNvPr id="7" name="Oval 6"/>
          <p:cNvSpPr/>
          <p:nvPr/>
        </p:nvSpPr>
        <p:spPr>
          <a:xfrm>
            <a:off x="-590752" y="4272897"/>
            <a:ext cx="4215450" cy="41512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Twinkl" pitchFamily="2" charset="0"/>
            </a:endParaRPr>
          </a:p>
          <a:p>
            <a:pPr algn="ctr"/>
            <a:r>
              <a:rPr lang="en-GB" sz="1600" dirty="0">
                <a:solidFill>
                  <a:schemeClr val="tx1"/>
                </a:solidFill>
                <a:latin typeface="Twinkl" pitchFamily="2" charset="0"/>
              </a:rPr>
              <a:t> </a:t>
            </a:r>
          </a:p>
        </p:txBody>
      </p:sp>
      <p:sp>
        <p:nvSpPr>
          <p:cNvPr id="15" name="Title 20"/>
          <p:cNvSpPr txBox="1">
            <a:spLocks/>
          </p:cNvSpPr>
          <p:nvPr/>
        </p:nvSpPr>
        <p:spPr>
          <a:xfrm>
            <a:off x="461961" y="475940"/>
            <a:ext cx="8220075" cy="994306"/>
          </a:xfrm>
          <a:prstGeom prst="roundRect">
            <a:avLst>
              <a:gd name="adj" fmla="val 9641"/>
            </a:avLst>
          </a:prstGeom>
          <a:noFill/>
          <a:ln w="25400">
            <a:noFill/>
          </a:ln>
        </p:spPr>
        <p:txBody>
          <a:bodyPr vert="horz" lIns="252000" tIns="252000" rIns="252000" bIns="252000" rtlCol="0" anchor="ctr" anchorCtr="1">
            <a:normAutofit fontScale="90000" lnSpcReduction="10000"/>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600" dirty="0">
                <a:solidFill>
                  <a:schemeClr val="tx1"/>
                </a:solidFill>
                <a:latin typeface="+mn-lt"/>
              </a:rPr>
              <a:t>Arch Bridges</a:t>
            </a:r>
          </a:p>
        </p:txBody>
      </p:sp>
      <p:sp>
        <p:nvSpPr>
          <p:cNvPr id="2" name="Rectangle 1"/>
          <p:cNvSpPr/>
          <p:nvPr/>
        </p:nvSpPr>
        <p:spPr>
          <a:xfrm>
            <a:off x="3505459" y="1187980"/>
            <a:ext cx="2133078" cy="380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solidFill>
                  <a:schemeClr val="tx1"/>
                </a:solidFill>
              </a:rPr>
              <a:t>Rialto Bridge, Italy</a:t>
            </a:r>
            <a:endParaRPr lang="en-GB" dirty="0">
              <a:solidFill>
                <a:schemeClr val="tx1"/>
              </a:solidFill>
              <a:latin typeface="Twinkl" pitchFamily="2" charset="0"/>
            </a:endParaRPr>
          </a:p>
        </p:txBody>
      </p:sp>
      <p:sp>
        <p:nvSpPr>
          <p:cNvPr id="8" name="TextBox 7"/>
          <p:cNvSpPr txBox="1"/>
          <p:nvPr/>
        </p:nvSpPr>
        <p:spPr>
          <a:xfrm>
            <a:off x="461961" y="4641933"/>
            <a:ext cx="2835479" cy="338554"/>
          </a:xfrm>
          <a:prstGeom prst="rect">
            <a:avLst/>
          </a:prstGeom>
          <a:noFill/>
        </p:spPr>
        <p:txBody>
          <a:bodyPr wrap="square" rtlCol="0">
            <a:spAutoFit/>
          </a:bodyPr>
          <a:lstStyle/>
          <a:p>
            <a:r>
              <a:rPr lang="en-GB" sz="1600" dirty="0">
                <a:latin typeface="Twinkl" pitchFamily="2" charset="0"/>
              </a:rPr>
              <a:t>The Rialto Bridge is in</a:t>
            </a:r>
            <a:endParaRPr lang="en-GB" sz="1600" dirty="0"/>
          </a:p>
        </p:txBody>
      </p:sp>
      <p:sp>
        <p:nvSpPr>
          <p:cNvPr id="9" name="TextBox 8"/>
          <p:cNvSpPr txBox="1"/>
          <p:nvPr/>
        </p:nvSpPr>
        <p:spPr>
          <a:xfrm>
            <a:off x="700220" y="4919660"/>
            <a:ext cx="2358958" cy="338554"/>
          </a:xfrm>
          <a:prstGeom prst="rect">
            <a:avLst/>
          </a:prstGeom>
          <a:noFill/>
        </p:spPr>
        <p:txBody>
          <a:bodyPr wrap="square" rtlCol="0">
            <a:spAutoFit/>
          </a:bodyPr>
          <a:lstStyle/>
          <a:p>
            <a:r>
              <a:rPr lang="en-GB" sz="1600" dirty="0">
                <a:latin typeface="Twinkl" pitchFamily="2" charset="0"/>
              </a:rPr>
              <a:t>Venice. It is the oldest</a:t>
            </a:r>
            <a:endParaRPr lang="en-GB" sz="1600" dirty="0"/>
          </a:p>
        </p:txBody>
      </p:sp>
      <p:sp>
        <p:nvSpPr>
          <p:cNvPr id="16" name="TextBox 15"/>
          <p:cNvSpPr txBox="1"/>
          <p:nvPr/>
        </p:nvSpPr>
        <p:spPr>
          <a:xfrm>
            <a:off x="734404" y="5197387"/>
            <a:ext cx="2290591" cy="338554"/>
          </a:xfrm>
          <a:prstGeom prst="rect">
            <a:avLst/>
          </a:prstGeom>
          <a:noFill/>
        </p:spPr>
        <p:txBody>
          <a:bodyPr wrap="square" rtlCol="0">
            <a:spAutoFit/>
          </a:bodyPr>
          <a:lstStyle/>
          <a:p>
            <a:r>
              <a:rPr lang="en-GB" sz="1600" dirty="0">
                <a:latin typeface="Twinkl" pitchFamily="2" charset="0"/>
              </a:rPr>
              <a:t>bridge to cross over the</a:t>
            </a:r>
            <a:endParaRPr lang="en-GB" sz="1600" dirty="0"/>
          </a:p>
        </p:txBody>
      </p:sp>
      <p:sp>
        <p:nvSpPr>
          <p:cNvPr id="17" name="TextBox 16"/>
          <p:cNvSpPr txBox="1"/>
          <p:nvPr/>
        </p:nvSpPr>
        <p:spPr>
          <a:xfrm>
            <a:off x="700220" y="5450379"/>
            <a:ext cx="2563034" cy="338554"/>
          </a:xfrm>
          <a:prstGeom prst="rect">
            <a:avLst/>
          </a:prstGeom>
          <a:noFill/>
        </p:spPr>
        <p:txBody>
          <a:bodyPr wrap="square" rtlCol="0">
            <a:spAutoFit/>
          </a:bodyPr>
          <a:lstStyle/>
          <a:p>
            <a:r>
              <a:rPr lang="en-GB" sz="1600" dirty="0">
                <a:latin typeface="Twinkl" pitchFamily="2" charset="0"/>
              </a:rPr>
              <a:t>Grand Canal. It was built</a:t>
            </a:r>
            <a:endParaRPr lang="en-GB" sz="1600" dirty="0"/>
          </a:p>
        </p:txBody>
      </p:sp>
      <p:sp>
        <p:nvSpPr>
          <p:cNvPr id="12" name="TextBox 11"/>
          <p:cNvSpPr txBox="1"/>
          <p:nvPr/>
        </p:nvSpPr>
        <p:spPr>
          <a:xfrm>
            <a:off x="1094010" y="5749121"/>
            <a:ext cx="2324772" cy="338554"/>
          </a:xfrm>
          <a:prstGeom prst="rect">
            <a:avLst/>
          </a:prstGeom>
          <a:noFill/>
        </p:spPr>
        <p:txBody>
          <a:bodyPr wrap="square" rtlCol="0">
            <a:spAutoFit/>
          </a:bodyPr>
          <a:lstStyle/>
          <a:p>
            <a:r>
              <a:rPr lang="en-GB" sz="1600" dirty="0">
                <a:latin typeface="Twinkl" pitchFamily="2" charset="0"/>
              </a:rPr>
              <a:t>between 1588 and 1591.</a:t>
            </a:r>
            <a:endParaRPr lang="en-GB" sz="1600"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24485" cy="6858000"/>
          </a:xfrm>
          <a:prstGeom prst="rect">
            <a:avLst/>
          </a:prstGeom>
        </p:spPr>
      </p:pic>
      <p:sp>
        <p:nvSpPr>
          <p:cNvPr id="14" name="TextBox 13"/>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rPr>
              <a:t>Rialto Bridge 1</a:t>
            </a:r>
            <a:r>
              <a:rPr lang="en-GB" altLang="en-US" sz="500" dirty="0">
                <a:latin typeface="Tuffy-TTF" panose="020B0603060100000000" pitchFamily="34" charset="0"/>
                <a:ea typeface="Tuffy" panose="020B0603060100000000" pitchFamily="34" charset="0"/>
                <a:cs typeface="Arial" panose="020B0604020202020204" pitchFamily="34" charset="0"/>
              </a:rPr>
              <a:t>” by Tony </a:t>
            </a:r>
            <a:r>
              <a:rPr lang="en-GB" altLang="en-US" sz="500" dirty="0" err="1">
                <a:latin typeface="Tuffy-TTF" panose="020B0603060100000000" pitchFamily="34" charset="0"/>
                <a:ea typeface="Tuffy" panose="020B0603060100000000" pitchFamily="34" charset="0"/>
                <a:cs typeface="Arial" panose="020B0604020202020204" pitchFamily="34" charset="0"/>
              </a:rPr>
              <a:t>Hisgett</a:t>
            </a:r>
            <a:r>
              <a:rPr lang="en-GB" altLang="en-US" sz="500" dirty="0">
                <a:latin typeface="Tuffy-TTF" panose="020B0603060100000000" pitchFamily="34" charset="0"/>
                <a:ea typeface="Tuffy" panose="020B0603060100000000" pitchFamily="34" charset="0"/>
                <a:cs typeface="Arial" panose="020B0604020202020204" pitchFamily="34" charset="0"/>
              </a:rPr>
              <a:t> 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spTree>
    <p:extLst>
      <p:ext uri="{BB962C8B-B14F-4D97-AF65-F5344CB8AC3E}">
        <p14:creationId xmlns:p14="http://schemas.microsoft.com/office/powerpoint/2010/main" val="5344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circle(in)">
                                      <p:cBhvr>
                                        <p:cTn id="16" dur="2000"/>
                                        <p:tgtEl>
                                          <p:spTgt spid="17"/>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2000"/>
                                        <p:tgtEl>
                                          <p:spTgt spid="16"/>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6" grpId="0"/>
      <p:bldP spid="17"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20"/>
          <p:cNvSpPr txBox="1">
            <a:spLocks/>
          </p:cNvSpPr>
          <p:nvPr/>
        </p:nvSpPr>
        <p:spPr>
          <a:xfrm>
            <a:off x="461961" y="475940"/>
            <a:ext cx="8220075" cy="994306"/>
          </a:xfrm>
          <a:prstGeom prst="roundRect">
            <a:avLst>
              <a:gd name="adj" fmla="val 9641"/>
            </a:avLst>
          </a:prstGeom>
          <a:noFill/>
          <a:ln w="25400">
            <a:noFill/>
          </a:ln>
        </p:spPr>
        <p:txBody>
          <a:bodyPr vert="horz" lIns="252000" tIns="252000" rIns="252000" bIns="252000" rtlCol="0" anchor="ctr" anchorCtr="1">
            <a:normAutofit fontScale="90000" lnSpcReduction="10000"/>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600" dirty="0">
                <a:ea typeface="+mj-lt"/>
                <a:cs typeface="+mj-lt"/>
              </a:rPr>
              <a:t>Cantilever Bridges</a:t>
            </a:r>
            <a:r>
              <a:rPr lang="en-GB" sz="3600" dirty="0"/>
              <a:t> </a:t>
            </a:r>
            <a:endParaRPr lang="en-GB" sz="3600" dirty="0">
              <a:solidFill>
                <a:schemeClr val="tx1"/>
              </a:solidFill>
              <a:latin typeface="+mn-lt"/>
            </a:endParaRPr>
          </a:p>
        </p:txBody>
      </p:sp>
      <p:sp>
        <p:nvSpPr>
          <p:cNvPr id="11" name="Rectangle 10"/>
          <p:cNvSpPr/>
          <p:nvPr/>
        </p:nvSpPr>
        <p:spPr>
          <a:xfrm>
            <a:off x="658533" y="2670575"/>
            <a:ext cx="7864681" cy="3537277"/>
          </a:xfrm>
          <a:prstGeom prst="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4067" y="2835480"/>
            <a:ext cx="4589140" cy="3172898"/>
          </a:xfrm>
          <a:prstGeom prst="rect">
            <a:avLst/>
          </a:prstGeom>
        </p:spPr>
      </p:pic>
      <p:sp>
        <p:nvSpPr>
          <p:cNvPr id="4" name="TextBox 3"/>
          <p:cNvSpPr txBox="1"/>
          <p:nvPr/>
        </p:nvSpPr>
        <p:spPr>
          <a:xfrm>
            <a:off x="750813" y="1270772"/>
            <a:ext cx="7642370" cy="1200329"/>
          </a:xfrm>
          <a:prstGeom prst="rect">
            <a:avLst/>
          </a:prstGeom>
          <a:noFill/>
        </p:spPr>
        <p:txBody>
          <a:bodyPr wrap="square" rtlCol="0">
            <a:spAutoFit/>
          </a:bodyPr>
          <a:lstStyle/>
          <a:p>
            <a:r>
              <a:rPr lang="en-GB" dirty="0">
                <a:latin typeface="Twinkl" pitchFamily="2" charset="0"/>
                <a:ea typeface="+mn-lt"/>
                <a:cs typeface="+mn-lt"/>
              </a:rPr>
              <a:t>The first cantilever bridge was built in 1867 by Heinrich Gerber. He wanted to create a bridge long enough to cross larger distances, such as the Main River in Germany. He was able to create a structure which had arms that met in the middle of the Main River, allowing it to be crossed. </a:t>
            </a:r>
          </a:p>
        </p:txBody>
      </p:sp>
      <p:sp>
        <p:nvSpPr>
          <p:cNvPr id="14" name="TextBox 13"/>
          <p:cNvSpPr txBox="1"/>
          <p:nvPr/>
        </p:nvSpPr>
        <p:spPr>
          <a:xfrm>
            <a:off x="5561332" y="2835480"/>
            <a:ext cx="2617934" cy="3139321"/>
          </a:xfrm>
          <a:prstGeom prst="rect">
            <a:avLst/>
          </a:prstGeom>
          <a:noFill/>
        </p:spPr>
        <p:txBody>
          <a:bodyPr wrap="square" rtlCol="0">
            <a:spAutoFit/>
          </a:bodyPr>
          <a:lstStyle/>
          <a:p>
            <a:r>
              <a:rPr lang="en-GB" dirty="0">
                <a:latin typeface="Twinkl" pitchFamily="2" charset="0"/>
                <a:ea typeface="+mn-lt"/>
                <a:cs typeface="+mn-lt"/>
              </a:rPr>
              <a:t>Compared to today’s cantilever bridges, Gerber’s was basic and small but this design allowed more complex and larger structures to be built. It was innovative and new, making Gerber a famous name in the engineering of bridges.</a:t>
            </a:r>
          </a:p>
        </p:txBody>
      </p:sp>
    </p:spTree>
    <p:extLst>
      <p:ext uri="{BB962C8B-B14F-4D97-AF65-F5344CB8AC3E}">
        <p14:creationId xmlns:p14="http://schemas.microsoft.com/office/powerpoint/2010/main" val="382313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356" t="17691" r="1339"/>
          <a:stretch/>
        </p:blipFill>
        <p:spPr>
          <a:xfrm>
            <a:off x="1094010" y="1652630"/>
            <a:ext cx="6955978" cy="4503049"/>
          </a:xfrm>
          <a:prstGeom prst="rect">
            <a:avLst/>
          </a:prstGeom>
        </p:spPr>
      </p:pic>
      <p:sp>
        <p:nvSpPr>
          <p:cNvPr id="7" name="Oval 6"/>
          <p:cNvSpPr/>
          <p:nvPr/>
        </p:nvSpPr>
        <p:spPr>
          <a:xfrm>
            <a:off x="-590753" y="4123339"/>
            <a:ext cx="4669740" cy="43007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Twinkl" pitchFamily="2" charset="0"/>
            </a:endParaRPr>
          </a:p>
          <a:p>
            <a:pPr algn="ctr"/>
            <a:r>
              <a:rPr lang="en-GB" sz="1600" dirty="0">
                <a:solidFill>
                  <a:schemeClr val="tx1"/>
                </a:solidFill>
                <a:latin typeface="Twinkl" pitchFamily="2" charset="0"/>
              </a:rPr>
              <a:t> </a:t>
            </a:r>
          </a:p>
        </p:txBody>
      </p:sp>
      <p:sp>
        <p:nvSpPr>
          <p:cNvPr id="15" name="Title 20"/>
          <p:cNvSpPr txBox="1">
            <a:spLocks/>
          </p:cNvSpPr>
          <p:nvPr/>
        </p:nvSpPr>
        <p:spPr>
          <a:xfrm>
            <a:off x="461961" y="475940"/>
            <a:ext cx="8220075" cy="994306"/>
          </a:xfrm>
          <a:prstGeom prst="roundRect">
            <a:avLst>
              <a:gd name="adj" fmla="val 9641"/>
            </a:avLst>
          </a:prstGeom>
          <a:noFill/>
          <a:ln w="25400">
            <a:noFill/>
          </a:ln>
        </p:spPr>
        <p:txBody>
          <a:bodyPr vert="horz" lIns="252000" tIns="252000" rIns="252000" bIns="252000" rtlCol="0" anchor="ctr" anchorCtr="1">
            <a:normAutofit fontScale="90000" lnSpcReduction="10000"/>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600" dirty="0">
                <a:ea typeface="+mj-lt"/>
                <a:cs typeface="+mj-lt"/>
              </a:rPr>
              <a:t>Cantilever Bridges</a:t>
            </a:r>
            <a:r>
              <a:rPr lang="en-GB" sz="3600" dirty="0"/>
              <a:t> </a:t>
            </a:r>
            <a:endParaRPr lang="en-GB" sz="3600" dirty="0">
              <a:solidFill>
                <a:schemeClr val="tx1"/>
              </a:solidFill>
              <a:latin typeface="+mn-lt"/>
            </a:endParaRPr>
          </a:p>
        </p:txBody>
      </p:sp>
      <p:sp>
        <p:nvSpPr>
          <p:cNvPr id="8" name="TextBox 7"/>
          <p:cNvSpPr txBox="1"/>
          <p:nvPr/>
        </p:nvSpPr>
        <p:spPr>
          <a:xfrm>
            <a:off x="609651" y="4377012"/>
            <a:ext cx="2835479" cy="338554"/>
          </a:xfrm>
          <a:prstGeom prst="rect">
            <a:avLst/>
          </a:prstGeom>
          <a:noFill/>
        </p:spPr>
        <p:txBody>
          <a:bodyPr wrap="square" rtlCol="0">
            <a:spAutoFit/>
          </a:bodyPr>
          <a:lstStyle/>
          <a:p>
            <a:r>
              <a:rPr lang="en-GB" sz="1600" dirty="0">
                <a:latin typeface="Twinkl" pitchFamily="2" charset="0"/>
                <a:ea typeface="+mn-lt"/>
                <a:cs typeface="+mn-lt"/>
              </a:rPr>
              <a:t>A cantilever bridge uses</a:t>
            </a:r>
            <a:endParaRPr lang="en-GB" sz="1600" dirty="0"/>
          </a:p>
        </p:txBody>
      </p:sp>
      <p:sp>
        <p:nvSpPr>
          <p:cNvPr id="9" name="TextBox 8"/>
          <p:cNvSpPr txBox="1"/>
          <p:nvPr/>
        </p:nvSpPr>
        <p:spPr>
          <a:xfrm>
            <a:off x="501006" y="4655641"/>
            <a:ext cx="2950216" cy="338554"/>
          </a:xfrm>
          <a:prstGeom prst="rect">
            <a:avLst/>
          </a:prstGeom>
          <a:noFill/>
        </p:spPr>
        <p:txBody>
          <a:bodyPr wrap="square" rtlCol="0">
            <a:spAutoFit/>
          </a:bodyPr>
          <a:lstStyle/>
          <a:p>
            <a:r>
              <a:rPr lang="en-GB" sz="1600" dirty="0">
                <a:latin typeface="Twinkl" pitchFamily="2" charset="0"/>
                <a:ea typeface="+mn-lt"/>
                <a:cs typeface="+mn-lt"/>
              </a:rPr>
              <a:t>cantilevers to create an area</a:t>
            </a:r>
            <a:endParaRPr lang="en-GB" sz="1600" dirty="0"/>
          </a:p>
        </p:txBody>
      </p:sp>
      <p:sp>
        <p:nvSpPr>
          <p:cNvPr id="16" name="TextBox 15"/>
          <p:cNvSpPr txBox="1"/>
          <p:nvPr/>
        </p:nvSpPr>
        <p:spPr>
          <a:xfrm>
            <a:off x="603881" y="4949146"/>
            <a:ext cx="3440345" cy="338554"/>
          </a:xfrm>
          <a:prstGeom prst="rect">
            <a:avLst/>
          </a:prstGeom>
          <a:noFill/>
        </p:spPr>
        <p:txBody>
          <a:bodyPr wrap="square" rtlCol="0">
            <a:spAutoFit/>
          </a:bodyPr>
          <a:lstStyle/>
          <a:p>
            <a:r>
              <a:rPr lang="en-GB" sz="1600" dirty="0">
                <a:latin typeface="Twinkl" pitchFamily="2" charset="0"/>
                <a:ea typeface="+mn-lt"/>
                <a:cs typeface="+mn-lt"/>
              </a:rPr>
              <a:t>for people or vehicles to travel</a:t>
            </a:r>
            <a:endParaRPr lang="en-GB" sz="1600" dirty="0"/>
          </a:p>
        </p:txBody>
      </p:sp>
      <p:sp>
        <p:nvSpPr>
          <p:cNvPr id="17" name="TextBox 16"/>
          <p:cNvSpPr txBox="1"/>
          <p:nvPr/>
        </p:nvSpPr>
        <p:spPr>
          <a:xfrm>
            <a:off x="920941" y="5247583"/>
            <a:ext cx="3839743" cy="338554"/>
          </a:xfrm>
          <a:prstGeom prst="rect">
            <a:avLst/>
          </a:prstGeom>
          <a:noFill/>
        </p:spPr>
        <p:txBody>
          <a:bodyPr wrap="square" rtlCol="0">
            <a:spAutoFit/>
          </a:bodyPr>
          <a:lstStyle/>
          <a:p>
            <a:r>
              <a:rPr lang="en-GB" sz="1600" dirty="0">
                <a:latin typeface="Twinkl" pitchFamily="2" charset="0"/>
                <a:ea typeface="+mn-lt"/>
                <a:cs typeface="+mn-lt"/>
              </a:rPr>
              <a:t>on. A cantilever is something</a:t>
            </a:r>
            <a:endParaRPr lang="en-GB" sz="1600" dirty="0"/>
          </a:p>
        </p:txBody>
      </p:sp>
      <p:sp>
        <p:nvSpPr>
          <p:cNvPr id="18" name="TextBox 17"/>
          <p:cNvSpPr txBox="1"/>
          <p:nvPr/>
        </p:nvSpPr>
        <p:spPr>
          <a:xfrm>
            <a:off x="914482" y="5511233"/>
            <a:ext cx="3971993" cy="338554"/>
          </a:xfrm>
          <a:prstGeom prst="rect">
            <a:avLst/>
          </a:prstGeom>
          <a:noFill/>
        </p:spPr>
        <p:txBody>
          <a:bodyPr wrap="square" rtlCol="0">
            <a:spAutoFit/>
          </a:bodyPr>
          <a:lstStyle/>
          <a:p>
            <a:r>
              <a:rPr lang="en-GB" sz="1600" dirty="0">
                <a:latin typeface="Twinkl" pitchFamily="2" charset="0"/>
                <a:ea typeface="+mn-lt"/>
                <a:cs typeface="+mn-lt"/>
              </a:rPr>
              <a:t>that sticks out to the side while</a:t>
            </a:r>
            <a:endParaRPr lang="en-GB" sz="1600" dirty="0"/>
          </a:p>
        </p:txBody>
      </p:sp>
      <p:sp>
        <p:nvSpPr>
          <p:cNvPr id="14" name="TextBox 13"/>
          <p:cNvSpPr txBox="1"/>
          <p:nvPr/>
        </p:nvSpPr>
        <p:spPr>
          <a:xfrm>
            <a:off x="729737" y="5808099"/>
            <a:ext cx="3376326" cy="338554"/>
          </a:xfrm>
          <a:prstGeom prst="rect">
            <a:avLst/>
          </a:prstGeom>
          <a:noFill/>
        </p:spPr>
        <p:txBody>
          <a:bodyPr wrap="square" rtlCol="0">
            <a:spAutoFit/>
          </a:bodyPr>
          <a:lstStyle/>
          <a:p>
            <a:r>
              <a:rPr lang="en-GB" sz="1600" dirty="0">
                <a:latin typeface="Twinkl" pitchFamily="2" charset="0"/>
                <a:ea typeface="+mn-lt"/>
                <a:cs typeface="+mn-lt"/>
              </a:rPr>
              <a:t>being supported by something else.</a:t>
            </a:r>
            <a:endParaRPr lang="en-GB" sz="1600" dirty="0"/>
          </a:p>
        </p:txBody>
      </p:sp>
      <p:sp>
        <p:nvSpPr>
          <p:cNvPr id="21" name="Oval 20"/>
          <p:cNvSpPr/>
          <p:nvPr/>
        </p:nvSpPr>
        <p:spPr>
          <a:xfrm>
            <a:off x="5728988" y="4123339"/>
            <a:ext cx="4655869" cy="43007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Twinkl" pitchFamily="2" charset="0"/>
            </a:endParaRPr>
          </a:p>
          <a:p>
            <a:pPr algn="ctr"/>
            <a:r>
              <a:rPr lang="en-GB" sz="1600" dirty="0">
                <a:solidFill>
                  <a:schemeClr val="tx1"/>
                </a:solidFill>
                <a:latin typeface="Twinkl" pitchFamily="2" charset="0"/>
              </a:rPr>
              <a:t>       </a:t>
            </a:r>
          </a:p>
        </p:txBody>
      </p:sp>
      <p:sp>
        <p:nvSpPr>
          <p:cNvPr id="22" name="TextBox 21"/>
          <p:cNvSpPr txBox="1"/>
          <p:nvPr/>
        </p:nvSpPr>
        <p:spPr>
          <a:xfrm>
            <a:off x="6640671" y="4655641"/>
            <a:ext cx="2827056" cy="338554"/>
          </a:xfrm>
          <a:prstGeom prst="rect">
            <a:avLst/>
          </a:prstGeom>
          <a:noFill/>
        </p:spPr>
        <p:txBody>
          <a:bodyPr wrap="square" rtlCol="0">
            <a:spAutoFit/>
          </a:bodyPr>
          <a:lstStyle/>
          <a:p>
            <a:r>
              <a:rPr lang="en-GB" sz="1600" dirty="0">
                <a:latin typeface="Twinkl" pitchFamily="2" charset="0"/>
                <a:ea typeface="+mn-lt"/>
                <a:cs typeface="+mn-lt"/>
              </a:rPr>
              <a:t>This is a very old</a:t>
            </a:r>
            <a:endParaRPr lang="en-GB" sz="1600" dirty="0"/>
          </a:p>
        </p:txBody>
      </p:sp>
      <p:sp>
        <p:nvSpPr>
          <p:cNvPr id="23" name="TextBox 22"/>
          <p:cNvSpPr txBox="1"/>
          <p:nvPr/>
        </p:nvSpPr>
        <p:spPr>
          <a:xfrm>
            <a:off x="6316944" y="4944214"/>
            <a:ext cx="2827056" cy="338554"/>
          </a:xfrm>
          <a:prstGeom prst="rect">
            <a:avLst/>
          </a:prstGeom>
          <a:noFill/>
        </p:spPr>
        <p:txBody>
          <a:bodyPr wrap="square" rtlCol="0">
            <a:spAutoFit/>
          </a:bodyPr>
          <a:lstStyle/>
          <a:p>
            <a:r>
              <a:rPr lang="en-GB" sz="1600" dirty="0">
                <a:latin typeface="Twinkl" pitchFamily="2" charset="0"/>
                <a:ea typeface="+mn-lt"/>
                <a:cs typeface="+mn-lt"/>
              </a:rPr>
              <a:t>picture but it shows</a:t>
            </a:r>
            <a:endParaRPr lang="en-GB" sz="1600" dirty="0"/>
          </a:p>
        </p:txBody>
      </p:sp>
      <p:sp>
        <p:nvSpPr>
          <p:cNvPr id="24" name="TextBox 23"/>
          <p:cNvSpPr txBox="1"/>
          <p:nvPr/>
        </p:nvSpPr>
        <p:spPr>
          <a:xfrm>
            <a:off x="6118265" y="5246195"/>
            <a:ext cx="2827056" cy="338554"/>
          </a:xfrm>
          <a:prstGeom prst="rect">
            <a:avLst/>
          </a:prstGeom>
          <a:noFill/>
        </p:spPr>
        <p:txBody>
          <a:bodyPr wrap="square" rtlCol="0">
            <a:spAutoFit/>
          </a:bodyPr>
          <a:lstStyle/>
          <a:p>
            <a:r>
              <a:rPr lang="en-GB" sz="1600" dirty="0">
                <a:latin typeface="Twinkl" pitchFamily="2" charset="0"/>
                <a:ea typeface="+mn-lt"/>
                <a:cs typeface="+mn-lt"/>
              </a:rPr>
              <a:t>us how the cantilever</a:t>
            </a:r>
            <a:endParaRPr lang="en-GB" sz="1600" dirty="0"/>
          </a:p>
        </p:txBody>
      </p:sp>
      <p:sp>
        <p:nvSpPr>
          <p:cNvPr id="25" name="TextBox 24"/>
          <p:cNvSpPr txBox="1"/>
          <p:nvPr/>
        </p:nvSpPr>
        <p:spPr>
          <a:xfrm>
            <a:off x="5942700" y="5550969"/>
            <a:ext cx="2827056" cy="338554"/>
          </a:xfrm>
          <a:prstGeom prst="rect">
            <a:avLst/>
          </a:prstGeom>
          <a:noFill/>
        </p:spPr>
        <p:txBody>
          <a:bodyPr wrap="square" rtlCol="0">
            <a:spAutoFit/>
          </a:bodyPr>
          <a:lstStyle/>
          <a:p>
            <a:r>
              <a:rPr lang="en-GB" sz="1600" dirty="0">
                <a:latin typeface="Twinkl" pitchFamily="2" charset="0"/>
                <a:ea typeface="+mn-lt"/>
                <a:cs typeface="+mn-lt"/>
              </a:rPr>
              <a:t>structure works.</a:t>
            </a:r>
            <a:endParaRPr lang="en-US" sz="1600" dirty="0">
              <a:latin typeface="Twinkl" pitchFamily="2" charset="0"/>
              <a:ea typeface="+mn-lt"/>
              <a:cs typeface="+mn-lt"/>
            </a:endParaRP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24485" cy="6858000"/>
          </a:xfrm>
          <a:prstGeom prst="rect">
            <a:avLst/>
          </a:prstGeom>
        </p:spPr>
      </p:pic>
    </p:spTree>
    <p:extLst>
      <p:ext uri="{BB962C8B-B14F-4D97-AF65-F5344CB8AC3E}">
        <p14:creationId xmlns:p14="http://schemas.microsoft.com/office/powerpoint/2010/main" val="3680580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900" decel="100000" fill="hold"/>
                                        <p:tgtEl>
                                          <p:spTgt spid="9"/>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900" decel="100000" fill="hold"/>
                                        <p:tgtEl>
                                          <p:spTgt spid="16"/>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900" decel="100000" fill="hold"/>
                                        <p:tgtEl>
                                          <p:spTgt spid="17"/>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900" decel="100000" fill="hold"/>
                                        <p:tgtEl>
                                          <p:spTgt spid="18"/>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900" decel="100000" fill="hold"/>
                                        <p:tgtEl>
                                          <p:spTgt spid="14"/>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7"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1000"/>
                                        <p:tgtEl>
                                          <p:spTgt spid="21"/>
                                        </p:tgtEl>
                                      </p:cBhvr>
                                    </p:animEffect>
                                    <p:anim calcmode="lin" valueType="num">
                                      <p:cBhvr>
                                        <p:cTn id="52" dur="1000" fill="hold"/>
                                        <p:tgtEl>
                                          <p:spTgt spid="21"/>
                                        </p:tgtEl>
                                        <p:attrNameLst>
                                          <p:attrName>ppt_x</p:attrName>
                                        </p:attrNameLst>
                                      </p:cBhvr>
                                      <p:tavLst>
                                        <p:tav tm="0">
                                          <p:val>
                                            <p:strVal val="#ppt_x"/>
                                          </p:val>
                                        </p:tav>
                                        <p:tav tm="100000">
                                          <p:val>
                                            <p:strVal val="#ppt_x"/>
                                          </p:val>
                                        </p:tav>
                                      </p:tavLst>
                                    </p:anim>
                                    <p:anim calcmode="lin" valueType="num">
                                      <p:cBhvr>
                                        <p:cTn id="53" dur="900" decel="100000" fill="hold"/>
                                        <p:tgtEl>
                                          <p:spTgt spid="21"/>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par>
                                <p:cTn id="55" presetID="37"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1000"/>
                                        <p:tgtEl>
                                          <p:spTgt spid="22"/>
                                        </p:tgtEl>
                                      </p:cBhvr>
                                    </p:animEffect>
                                    <p:anim calcmode="lin" valueType="num">
                                      <p:cBhvr>
                                        <p:cTn id="58" dur="1000" fill="hold"/>
                                        <p:tgtEl>
                                          <p:spTgt spid="22"/>
                                        </p:tgtEl>
                                        <p:attrNameLst>
                                          <p:attrName>ppt_x</p:attrName>
                                        </p:attrNameLst>
                                      </p:cBhvr>
                                      <p:tavLst>
                                        <p:tav tm="0">
                                          <p:val>
                                            <p:strVal val="#ppt_x"/>
                                          </p:val>
                                        </p:tav>
                                        <p:tav tm="100000">
                                          <p:val>
                                            <p:strVal val="#ppt_x"/>
                                          </p:val>
                                        </p:tav>
                                      </p:tavLst>
                                    </p:anim>
                                    <p:anim calcmode="lin" valueType="num">
                                      <p:cBhvr>
                                        <p:cTn id="59" dur="900" decel="100000" fill="hold"/>
                                        <p:tgtEl>
                                          <p:spTgt spid="22"/>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par>
                                <p:cTn id="61" presetID="37" presetClass="entr" presetSubtype="0"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1000"/>
                                        <p:tgtEl>
                                          <p:spTgt spid="23"/>
                                        </p:tgtEl>
                                      </p:cBhvr>
                                    </p:animEffect>
                                    <p:anim calcmode="lin" valueType="num">
                                      <p:cBhvr>
                                        <p:cTn id="64" dur="1000" fill="hold"/>
                                        <p:tgtEl>
                                          <p:spTgt spid="23"/>
                                        </p:tgtEl>
                                        <p:attrNameLst>
                                          <p:attrName>ppt_x</p:attrName>
                                        </p:attrNameLst>
                                      </p:cBhvr>
                                      <p:tavLst>
                                        <p:tav tm="0">
                                          <p:val>
                                            <p:strVal val="#ppt_x"/>
                                          </p:val>
                                        </p:tav>
                                        <p:tav tm="100000">
                                          <p:val>
                                            <p:strVal val="#ppt_x"/>
                                          </p:val>
                                        </p:tav>
                                      </p:tavLst>
                                    </p:anim>
                                    <p:anim calcmode="lin" valueType="num">
                                      <p:cBhvr>
                                        <p:cTn id="65" dur="900" decel="100000" fill="hold"/>
                                        <p:tgtEl>
                                          <p:spTgt spid="23"/>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par>
                                <p:cTn id="67" presetID="37" presetClass="entr" presetSubtype="0"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1000"/>
                                        <p:tgtEl>
                                          <p:spTgt spid="24"/>
                                        </p:tgtEl>
                                      </p:cBhvr>
                                    </p:animEffect>
                                    <p:anim calcmode="lin" valueType="num">
                                      <p:cBhvr>
                                        <p:cTn id="70" dur="1000" fill="hold"/>
                                        <p:tgtEl>
                                          <p:spTgt spid="24"/>
                                        </p:tgtEl>
                                        <p:attrNameLst>
                                          <p:attrName>ppt_x</p:attrName>
                                        </p:attrNameLst>
                                      </p:cBhvr>
                                      <p:tavLst>
                                        <p:tav tm="0">
                                          <p:val>
                                            <p:strVal val="#ppt_x"/>
                                          </p:val>
                                        </p:tav>
                                        <p:tav tm="100000">
                                          <p:val>
                                            <p:strVal val="#ppt_x"/>
                                          </p:val>
                                        </p:tav>
                                      </p:tavLst>
                                    </p:anim>
                                    <p:anim calcmode="lin" valueType="num">
                                      <p:cBhvr>
                                        <p:cTn id="71" dur="900" decel="100000" fill="hold"/>
                                        <p:tgtEl>
                                          <p:spTgt spid="24"/>
                                        </p:tgtEl>
                                        <p:attrNameLst>
                                          <p:attrName>ppt_y</p:attrName>
                                        </p:attrNameLst>
                                      </p:cBhvr>
                                      <p:tavLst>
                                        <p:tav tm="0">
                                          <p:val>
                                            <p:strVal val="#ppt_y+1"/>
                                          </p:val>
                                        </p:tav>
                                        <p:tav tm="100000">
                                          <p:val>
                                            <p:strVal val="#ppt_y-.03"/>
                                          </p:val>
                                        </p:tav>
                                      </p:tavLst>
                                    </p:anim>
                                    <p:anim calcmode="lin" valueType="num">
                                      <p:cBhvr>
                                        <p:cTn id="72"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par>
                                <p:cTn id="73" presetID="37" presetClass="entr" presetSubtype="0" fill="hold" grpId="0" nodeType="with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1000"/>
                                        <p:tgtEl>
                                          <p:spTgt spid="25"/>
                                        </p:tgtEl>
                                      </p:cBhvr>
                                    </p:animEffect>
                                    <p:anim calcmode="lin" valueType="num">
                                      <p:cBhvr>
                                        <p:cTn id="76" dur="1000" fill="hold"/>
                                        <p:tgtEl>
                                          <p:spTgt spid="25"/>
                                        </p:tgtEl>
                                        <p:attrNameLst>
                                          <p:attrName>ppt_x</p:attrName>
                                        </p:attrNameLst>
                                      </p:cBhvr>
                                      <p:tavLst>
                                        <p:tav tm="0">
                                          <p:val>
                                            <p:strVal val="#ppt_x"/>
                                          </p:val>
                                        </p:tav>
                                        <p:tav tm="100000">
                                          <p:val>
                                            <p:strVal val="#ppt_x"/>
                                          </p:val>
                                        </p:tav>
                                      </p:tavLst>
                                    </p:anim>
                                    <p:anim calcmode="lin" valueType="num">
                                      <p:cBhvr>
                                        <p:cTn id="77" dur="900" decel="100000" fill="hold"/>
                                        <p:tgtEl>
                                          <p:spTgt spid="25"/>
                                        </p:tgtEl>
                                        <p:attrNameLst>
                                          <p:attrName>ppt_y</p:attrName>
                                        </p:attrNameLst>
                                      </p:cBhvr>
                                      <p:tavLst>
                                        <p:tav tm="0">
                                          <p:val>
                                            <p:strVal val="#ppt_y+1"/>
                                          </p:val>
                                        </p:tav>
                                        <p:tav tm="100000">
                                          <p:val>
                                            <p:strVal val="#ppt_y-.03"/>
                                          </p:val>
                                        </p:tav>
                                      </p:tavLst>
                                    </p:anim>
                                    <p:anim calcmode="lin" valueType="num">
                                      <p:cBhvr>
                                        <p:cTn id="78"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6" grpId="0"/>
      <p:bldP spid="17" grpId="0"/>
      <p:bldP spid="18" grpId="0"/>
      <p:bldP spid="14" grpId="0"/>
      <p:bldP spid="21" grpId="0" animBg="1"/>
      <p:bldP spid="22" grpId="0"/>
      <p:bldP spid="23" grpId="0"/>
      <p:bldP spid="24"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4712" y="1652630"/>
            <a:ext cx="6754573" cy="4503049"/>
          </a:xfrm>
          <a:prstGeom prst="rect">
            <a:avLst/>
          </a:prstGeom>
        </p:spPr>
      </p:pic>
      <p:sp>
        <p:nvSpPr>
          <p:cNvPr id="7" name="Oval 6"/>
          <p:cNvSpPr/>
          <p:nvPr/>
        </p:nvSpPr>
        <p:spPr>
          <a:xfrm>
            <a:off x="-804398" y="4187439"/>
            <a:ext cx="4248353" cy="42366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Twinkl" pitchFamily="2" charset="0"/>
            </a:endParaRPr>
          </a:p>
          <a:p>
            <a:pPr algn="ctr"/>
            <a:r>
              <a:rPr lang="en-GB" sz="1600" dirty="0">
                <a:solidFill>
                  <a:schemeClr val="tx1"/>
                </a:solidFill>
                <a:latin typeface="Twinkl" pitchFamily="2" charset="0"/>
              </a:rPr>
              <a:t> </a:t>
            </a:r>
          </a:p>
        </p:txBody>
      </p:sp>
      <p:sp>
        <p:nvSpPr>
          <p:cNvPr id="15" name="Title 20"/>
          <p:cNvSpPr txBox="1">
            <a:spLocks/>
          </p:cNvSpPr>
          <p:nvPr/>
        </p:nvSpPr>
        <p:spPr>
          <a:xfrm>
            <a:off x="461961" y="475940"/>
            <a:ext cx="8220075" cy="994306"/>
          </a:xfrm>
          <a:prstGeom prst="roundRect">
            <a:avLst>
              <a:gd name="adj" fmla="val 9641"/>
            </a:avLst>
          </a:prstGeom>
          <a:noFill/>
          <a:ln w="25400">
            <a:noFill/>
          </a:ln>
        </p:spPr>
        <p:txBody>
          <a:bodyPr vert="horz" lIns="252000" tIns="252000" rIns="252000" bIns="252000" rtlCol="0" anchor="ctr" anchorCtr="1">
            <a:normAutofit fontScale="90000" lnSpcReduction="10000"/>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600" dirty="0">
                <a:ea typeface="+mj-lt"/>
                <a:cs typeface="+mj-lt"/>
              </a:rPr>
              <a:t>Cantilever Bridges</a:t>
            </a:r>
            <a:r>
              <a:rPr lang="en-GB" sz="3600" dirty="0"/>
              <a:t> </a:t>
            </a:r>
            <a:endParaRPr lang="en-GB" sz="3600" dirty="0">
              <a:solidFill>
                <a:schemeClr val="tx1"/>
              </a:solidFill>
              <a:latin typeface="+mn-lt"/>
            </a:endParaRPr>
          </a:p>
        </p:txBody>
      </p:sp>
      <p:sp>
        <p:nvSpPr>
          <p:cNvPr id="8" name="TextBox 7"/>
          <p:cNvSpPr txBox="1"/>
          <p:nvPr/>
        </p:nvSpPr>
        <p:spPr>
          <a:xfrm>
            <a:off x="478988" y="4416953"/>
            <a:ext cx="2846722" cy="350818"/>
          </a:xfrm>
          <a:prstGeom prst="rect">
            <a:avLst/>
          </a:prstGeom>
          <a:noFill/>
        </p:spPr>
        <p:txBody>
          <a:bodyPr wrap="square" rtlCol="0">
            <a:spAutoFit/>
          </a:bodyPr>
          <a:lstStyle/>
          <a:p>
            <a:r>
              <a:rPr lang="en-GB" sz="1600" dirty="0">
                <a:latin typeface="Twinkl" pitchFamily="2" charset="0"/>
                <a:ea typeface="+mn-lt"/>
                <a:cs typeface="+mn-lt"/>
              </a:rPr>
              <a:t>Cantilever bridges</a:t>
            </a:r>
            <a:endParaRPr lang="en-GB" sz="1600" dirty="0"/>
          </a:p>
        </p:txBody>
      </p:sp>
      <p:sp>
        <p:nvSpPr>
          <p:cNvPr id="9" name="TextBox 8"/>
          <p:cNvSpPr txBox="1"/>
          <p:nvPr/>
        </p:nvSpPr>
        <p:spPr>
          <a:xfrm>
            <a:off x="452312" y="4695474"/>
            <a:ext cx="2682012" cy="350818"/>
          </a:xfrm>
          <a:prstGeom prst="rect">
            <a:avLst/>
          </a:prstGeom>
          <a:noFill/>
        </p:spPr>
        <p:txBody>
          <a:bodyPr wrap="square" rtlCol="0">
            <a:spAutoFit/>
          </a:bodyPr>
          <a:lstStyle/>
          <a:p>
            <a:r>
              <a:rPr lang="en-GB" sz="1600" dirty="0">
                <a:latin typeface="Twinkl" pitchFamily="2" charset="0"/>
                <a:ea typeface="+mn-lt"/>
                <a:cs typeface="+mn-lt"/>
              </a:rPr>
              <a:t>are often used to cross</a:t>
            </a:r>
            <a:endParaRPr lang="en-GB" sz="1600" dirty="0"/>
          </a:p>
        </p:txBody>
      </p:sp>
      <p:sp>
        <p:nvSpPr>
          <p:cNvPr id="16" name="TextBox 15"/>
          <p:cNvSpPr txBox="1"/>
          <p:nvPr/>
        </p:nvSpPr>
        <p:spPr>
          <a:xfrm>
            <a:off x="518121" y="5253365"/>
            <a:ext cx="3091623" cy="350818"/>
          </a:xfrm>
          <a:prstGeom prst="rect">
            <a:avLst/>
          </a:prstGeom>
          <a:noFill/>
        </p:spPr>
        <p:txBody>
          <a:bodyPr wrap="square" rtlCol="0">
            <a:spAutoFit/>
          </a:bodyPr>
          <a:lstStyle/>
          <a:p>
            <a:r>
              <a:rPr lang="en-GB" sz="1600" dirty="0">
                <a:latin typeface="Twinkl" pitchFamily="2" charset="0"/>
                <a:ea typeface="+mn-lt"/>
                <a:cs typeface="+mn-lt"/>
              </a:rPr>
              <a:t>Sometimes these areas of </a:t>
            </a:r>
          </a:p>
        </p:txBody>
      </p:sp>
      <p:sp>
        <p:nvSpPr>
          <p:cNvPr id="17" name="TextBox 16"/>
          <p:cNvSpPr txBox="1"/>
          <p:nvPr/>
        </p:nvSpPr>
        <p:spPr>
          <a:xfrm>
            <a:off x="981067" y="5831318"/>
            <a:ext cx="3144204" cy="350818"/>
          </a:xfrm>
          <a:prstGeom prst="rect">
            <a:avLst/>
          </a:prstGeom>
          <a:noFill/>
        </p:spPr>
        <p:txBody>
          <a:bodyPr wrap="square" rtlCol="0">
            <a:spAutoFit/>
          </a:bodyPr>
          <a:lstStyle/>
          <a:p>
            <a:r>
              <a:rPr lang="en-GB" sz="1600" dirty="0">
                <a:latin typeface="Twinkl" pitchFamily="2" charset="0"/>
                <a:ea typeface="+mn-lt"/>
                <a:cs typeface="+mn-lt"/>
              </a:rPr>
              <a:t>cantilever arms to cover.</a:t>
            </a:r>
            <a:endParaRPr lang="en-GB" sz="1600" dirty="0"/>
          </a:p>
        </p:txBody>
      </p:sp>
      <p:sp>
        <p:nvSpPr>
          <p:cNvPr id="4" name="TextBox 3"/>
          <p:cNvSpPr txBox="1"/>
          <p:nvPr/>
        </p:nvSpPr>
        <p:spPr>
          <a:xfrm>
            <a:off x="905854" y="4981353"/>
            <a:ext cx="2873386" cy="350818"/>
          </a:xfrm>
          <a:prstGeom prst="rect">
            <a:avLst/>
          </a:prstGeom>
          <a:noFill/>
        </p:spPr>
        <p:txBody>
          <a:bodyPr wrap="square" rtlCol="0">
            <a:spAutoFit/>
          </a:bodyPr>
          <a:lstStyle/>
          <a:p>
            <a:r>
              <a:rPr lang="en-GB" sz="1600" dirty="0">
                <a:latin typeface="Twinkl" pitchFamily="2" charset="0"/>
                <a:ea typeface="+mn-lt"/>
                <a:cs typeface="+mn-lt"/>
              </a:rPr>
              <a:t>over areas of water. </a:t>
            </a:r>
            <a:endParaRPr lang="en-GB" sz="1600" dirty="0"/>
          </a:p>
        </p:txBody>
      </p:sp>
      <p:sp>
        <p:nvSpPr>
          <p:cNvPr id="6" name="TextBox 5"/>
          <p:cNvSpPr txBox="1"/>
          <p:nvPr/>
        </p:nvSpPr>
        <p:spPr>
          <a:xfrm>
            <a:off x="643499" y="5559306"/>
            <a:ext cx="2594849" cy="350818"/>
          </a:xfrm>
          <a:prstGeom prst="rect">
            <a:avLst/>
          </a:prstGeom>
          <a:noFill/>
        </p:spPr>
        <p:txBody>
          <a:bodyPr wrap="square" rtlCol="0">
            <a:spAutoFit/>
          </a:bodyPr>
          <a:lstStyle/>
          <a:p>
            <a:r>
              <a:rPr lang="en-GB" sz="1600" dirty="0">
                <a:latin typeface="Twinkl" pitchFamily="2" charset="0"/>
                <a:ea typeface="+mn-lt"/>
                <a:cs typeface="+mn-lt"/>
              </a:rPr>
              <a:t>water are too wide for the</a:t>
            </a:r>
            <a:endParaRPr lang="en-GB" sz="1600" dirty="0"/>
          </a:p>
        </p:txBody>
      </p:sp>
      <p:sp>
        <p:nvSpPr>
          <p:cNvPr id="19" name="Oval 18"/>
          <p:cNvSpPr/>
          <p:nvPr/>
        </p:nvSpPr>
        <p:spPr>
          <a:xfrm>
            <a:off x="5564705" y="4187439"/>
            <a:ext cx="4248353" cy="42366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latin typeface="Twinkl" pitchFamily="2" charset="0"/>
            </a:endParaRPr>
          </a:p>
          <a:p>
            <a:pPr algn="ctr"/>
            <a:r>
              <a:rPr lang="en-GB" sz="1600">
                <a:solidFill>
                  <a:schemeClr val="tx1"/>
                </a:solidFill>
                <a:latin typeface="Twinkl" pitchFamily="2" charset="0"/>
              </a:rPr>
              <a:t> </a:t>
            </a:r>
            <a:endParaRPr lang="en-GB" sz="1600" dirty="0">
              <a:solidFill>
                <a:schemeClr val="tx1"/>
              </a:solidFill>
              <a:latin typeface="Twinkl" pitchFamily="2" charset="0"/>
            </a:endParaRPr>
          </a:p>
        </p:txBody>
      </p:sp>
      <p:sp>
        <p:nvSpPr>
          <p:cNvPr id="21" name="TextBox 20"/>
          <p:cNvSpPr txBox="1"/>
          <p:nvPr/>
        </p:nvSpPr>
        <p:spPr>
          <a:xfrm>
            <a:off x="6673264" y="4429217"/>
            <a:ext cx="2846722" cy="338554"/>
          </a:xfrm>
          <a:prstGeom prst="rect">
            <a:avLst/>
          </a:prstGeom>
          <a:noFill/>
        </p:spPr>
        <p:txBody>
          <a:bodyPr wrap="square" rtlCol="0">
            <a:spAutoFit/>
          </a:bodyPr>
          <a:lstStyle/>
          <a:p>
            <a:r>
              <a:rPr lang="en-GB" sz="1600" dirty="0">
                <a:latin typeface="Twinkl" pitchFamily="2" charset="0"/>
                <a:ea typeface="+mn-lt"/>
                <a:cs typeface="+mn-lt"/>
              </a:rPr>
              <a:t>When this happens,</a:t>
            </a:r>
            <a:endParaRPr lang="en-GB" sz="1600" dirty="0"/>
          </a:p>
        </p:txBody>
      </p:sp>
      <p:sp>
        <p:nvSpPr>
          <p:cNvPr id="22" name="TextBox 21"/>
          <p:cNvSpPr txBox="1"/>
          <p:nvPr/>
        </p:nvSpPr>
        <p:spPr>
          <a:xfrm>
            <a:off x="6324992" y="4701606"/>
            <a:ext cx="2846722" cy="338554"/>
          </a:xfrm>
          <a:prstGeom prst="rect">
            <a:avLst/>
          </a:prstGeom>
          <a:noFill/>
        </p:spPr>
        <p:txBody>
          <a:bodyPr wrap="square" rtlCol="0">
            <a:spAutoFit/>
          </a:bodyPr>
          <a:lstStyle/>
          <a:p>
            <a:r>
              <a:rPr lang="en-GB" sz="1600" dirty="0">
                <a:latin typeface="Twinkl" pitchFamily="2" charset="0"/>
                <a:ea typeface="+mn-lt"/>
                <a:cs typeface="+mn-lt"/>
              </a:rPr>
              <a:t>an extra bridge can be </a:t>
            </a:r>
            <a:endParaRPr lang="en-GB" sz="1600" dirty="0"/>
          </a:p>
        </p:txBody>
      </p:sp>
      <p:sp>
        <p:nvSpPr>
          <p:cNvPr id="23" name="TextBox 22"/>
          <p:cNvSpPr txBox="1"/>
          <p:nvPr/>
        </p:nvSpPr>
        <p:spPr>
          <a:xfrm>
            <a:off x="6034450" y="4981353"/>
            <a:ext cx="2846722" cy="338554"/>
          </a:xfrm>
          <a:prstGeom prst="rect">
            <a:avLst/>
          </a:prstGeom>
          <a:noFill/>
        </p:spPr>
        <p:txBody>
          <a:bodyPr wrap="square" rtlCol="0">
            <a:spAutoFit/>
          </a:bodyPr>
          <a:lstStyle/>
          <a:p>
            <a:r>
              <a:rPr lang="en-GB" sz="1600" dirty="0">
                <a:latin typeface="Twinkl" pitchFamily="2" charset="0"/>
                <a:ea typeface="+mn-lt"/>
                <a:cs typeface="+mn-lt"/>
              </a:rPr>
              <a:t>added in-between the two </a:t>
            </a:r>
            <a:endParaRPr lang="en-GB" sz="1600" dirty="0"/>
          </a:p>
        </p:txBody>
      </p:sp>
      <p:sp>
        <p:nvSpPr>
          <p:cNvPr id="24" name="TextBox 23"/>
          <p:cNvSpPr txBox="1"/>
          <p:nvPr/>
        </p:nvSpPr>
        <p:spPr>
          <a:xfrm>
            <a:off x="5854593" y="5276431"/>
            <a:ext cx="3110807" cy="338554"/>
          </a:xfrm>
          <a:prstGeom prst="rect">
            <a:avLst/>
          </a:prstGeom>
          <a:noFill/>
        </p:spPr>
        <p:txBody>
          <a:bodyPr wrap="square" rtlCol="0">
            <a:spAutoFit/>
          </a:bodyPr>
          <a:lstStyle/>
          <a:p>
            <a:r>
              <a:rPr lang="en-GB" sz="1600" dirty="0">
                <a:latin typeface="Twinkl" pitchFamily="2" charset="0"/>
                <a:ea typeface="+mn-lt"/>
                <a:cs typeface="+mn-lt"/>
              </a:rPr>
              <a:t>arms. It usually has</a:t>
            </a:r>
          </a:p>
        </p:txBody>
      </p:sp>
      <p:sp>
        <p:nvSpPr>
          <p:cNvPr id="25" name="TextBox 24"/>
          <p:cNvSpPr txBox="1"/>
          <p:nvPr/>
        </p:nvSpPr>
        <p:spPr>
          <a:xfrm>
            <a:off x="5667813" y="5525280"/>
            <a:ext cx="3110807" cy="338554"/>
          </a:xfrm>
          <a:prstGeom prst="rect">
            <a:avLst/>
          </a:prstGeom>
          <a:noFill/>
        </p:spPr>
        <p:txBody>
          <a:bodyPr wrap="square" rtlCol="0">
            <a:spAutoFit/>
          </a:bodyPr>
          <a:lstStyle/>
          <a:p>
            <a:r>
              <a:rPr lang="en-GB" sz="1600" dirty="0">
                <a:latin typeface="Twinkl" pitchFamily="2" charset="0"/>
                <a:ea typeface="+mn-lt"/>
                <a:cs typeface="+mn-lt"/>
              </a:rPr>
              <a:t>supporting beams and is known</a:t>
            </a:r>
            <a:endParaRPr lang="en-GB" sz="1600" dirty="0"/>
          </a:p>
        </p:txBody>
      </p:sp>
      <p:sp>
        <p:nvSpPr>
          <p:cNvPr id="26" name="TextBox 25"/>
          <p:cNvSpPr txBox="1"/>
          <p:nvPr/>
        </p:nvSpPr>
        <p:spPr>
          <a:xfrm>
            <a:off x="5597015" y="5828705"/>
            <a:ext cx="3110807" cy="338554"/>
          </a:xfrm>
          <a:prstGeom prst="rect">
            <a:avLst/>
          </a:prstGeom>
          <a:noFill/>
        </p:spPr>
        <p:txBody>
          <a:bodyPr wrap="square" rtlCol="0">
            <a:spAutoFit/>
          </a:bodyPr>
          <a:lstStyle/>
          <a:p>
            <a:r>
              <a:rPr lang="en-GB" sz="1600" dirty="0">
                <a:latin typeface="Twinkl" pitchFamily="2" charset="0"/>
                <a:ea typeface="+mn-lt"/>
                <a:cs typeface="+mn-lt"/>
              </a:rPr>
              <a:t>as a beam or a truss bridge.</a:t>
            </a:r>
            <a:endParaRPr lang="en-GB" sz="1600" dirty="0"/>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9" y="0"/>
            <a:ext cx="9124485" cy="6858000"/>
          </a:xfrm>
          <a:prstGeom prst="rect">
            <a:avLst/>
          </a:prstGeom>
        </p:spPr>
      </p:pic>
      <p:sp>
        <p:nvSpPr>
          <p:cNvPr id="20" name="TextBox 19"/>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rPr>
              <a:t>Forth Bridge (1890)</a:t>
            </a:r>
            <a:r>
              <a:rPr lang="en-GB" altLang="en-US" sz="500" dirty="0">
                <a:latin typeface="Tuffy-TTF" panose="020B0603060100000000" pitchFamily="34" charset="0"/>
                <a:ea typeface="Tuffy" panose="020B0603060100000000" pitchFamily="34" charset="0"/>
                <a:cs typeface="Arial" panose="020B0604020202020204" pitchFamily="34" charset="0"/>
              </a:rPr>
              <a:t>” by </a:t>
            </a:r>
            <a:r>
              <a:rPr lang="en-GB" altLang="en-US" sz="500" dirty="0" err="1">
                <a:latin typeface="Tuffy-TTF" panose="020B0603060100000000" pitchFamily="34" charset="0"/>
                <a:ea typeface="Tuffy" panose="020B0603060100000000" pitchFamily="34" charset="0"/>
                <a:cs typeface="Arial" panose="020B0604020202020204" pitchFamily="34" charset="0"/>
              </a:rPr>
              <a:t>Sonse</a:t>
            </a:r>
            <a:r>
              <a:rPr lang="en-GB" altLang="en-US" sz="500" dirty="0">
                <a:latin typeface="Tuffy-TTF" panose="020B0603060100000000" pitchFamily="34" charset="0"/>
                <a:ea typeface="Tuffy" panose="020B0603060100000000" pitchFamily="34" charset="0"/>
                <a:cs typeface="Arial" panose="020B0604020202020204" pitchFamily="34" charset="0"/>
              </a:rPr>
              <a:t> 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spTree>
    <p:extLst>
      <p:ext uri="{BB962C8B-B14F-4D97-AF65-F5344CB8AC3E}">
        <p14:creationId xmlns:p14="http://schemas.microsoft.com/office/powerpoint/2010/main" val="321576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900" decel="100000" fill="hold"/>
                                        <p:tgtEl>
                                          <p:spTgt spid="4"/>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900" decel="100000" fill="hold"/>
                                        <p:tgtEl>
                                          <p:spTgt spid="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900" decel="100000" fill="hold"/>
                                        <p:tgtEl>
                                          <p:spTgt spid="16"/>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900" decel="100000" fill="hold"/>
                                        <p:tgtEl>
                                          <p:spTgt spid="6"/>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900" decel="100000" fill="hold"/>
                                        <p:tgtEl>
                                          <p:spTgt spid="17"/>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7"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1000"/>
                                        <p:tgtEl>
                                          <p:spTgt spid="19"/>
                                        </p:tgtEl>
                                      </p:cBhvr>
                                    </p:animEffect>
                                    <p:anim calcmode="lin" valueType="num">
                                      <p:cBhvr>
                                        <p:cTn id="52" dur="1000" fill="hold"/>
                                        <p:tgtEl>
                                          <p:spTgt spid="19"/>
                                        </p:tgtEl>
                                        <p:attrNameLst>
                                          <p:attrName>ppt_x</p:attrName>
                                        </p:attrNameLst>
                                      </p:cBhvr>
                                      <p:tavLst>
                                        <p:tav tm="0">
                                          <p:val>
                                            <p:strVal val="#ppt_x"/>
                                          </p:val>
                                        </p:tav>
                                        <p:tav tm="100000">
                                          <p:val>
                                            <p:strVal val="#ppt_x"/>
                                          </p:val>
                                        </p:tav>
                                      </p:tavLst>
                                    </p:anim>
                                    <p:anim calcmode="lin" valueType="num">
                                      <p:cBhvr>
                                        <p:cTn id="53" dur="900" decel="100000" fill="hold"/>
                                        <p:tgtEl>
                                          <p:spTgt spid="19"/>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55" presetID="37"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1000"/>
                                        <p:tgtEl>
                                          <p:spTgt spid="21"/>
                                        </p:tgtEl>
                                      </p:cBhvr>
                                    </p:animEffect>
                                    <p:anim calcmode="lin" valueType="num">
                                      <p:cBhvr>
                                        <p:cTn id="58" dur="1000" fill="hold"/>
                                        <p:tgtEl>
                                          <p:spTgt spid="21"/>
                                        </p:tgtEl>
                                        <p:attrNameLst>
                                          <p:attrName>ppt_x</p:attrName>
                                        </p:attrNameLst>
                                      </p:cBhvr>
                                      <p:tavLst>
                                        <p:tav tm="0">
                                          <p:val>
                                            <p:strVal val="#ppt_x"/>
                                          </p:val>
                                        </p:tav>
                                        <p:tav tm="100000">
                                          <p:val>
                                            <p:strVal val="#ppt_x"/>
                                          </p:val>
                                        </p:tav>
                                      </p:tavLst>
                                    </p:anim>
                                    <p:anim calcmode="lin" valueType="num">
                                      <p:cBhvr>
                                        <p:cTn id="59" dur="900" decel="100000" fill="hold"/>
                                        <p:tgtEl>
                                          <p:spTgt spid="21"/>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par>
                                <p:cTn id="61" presetID="37"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1000"/>
                                        <p:tgtEl>
                                          <p:spTgt spid="22"/>
                                        </p:tgtEl>
                                      </p:cBhvr>
                                    </p:animEffect>
                                    <p:anim calcmode="lin" valueType="num">
                                      <p:cBhvr>
                                        <p:cTn id="64" dur="1000" fill="hold"/>
                                        <p:tgtEl>
                                          <p:spTgt spid="22"/>
                                        </p:tgtEl>
                                        <p:attrNameLst>
                                          <p:attrName>ppt_x</p:attrName>
                                        </p:attrNameLst>
                                      </p:cBhvr>
                                      <p:tavLst>
                                        <p:tav tm="0">
                                          <p:val>
                                            <p:strVal val="#ppt_x"/>
                                          </p:val>
                                        </p:tav>
                                        <p:tav tm="100000">
                                          <p:val>
                                            <p:strVal val="#ppt_x"/>
                                          </p:val>
                                        </p:tav>
                                      </p:tavLst>
                                    </p:anim>
                                    <p:anim calcmode="lin" valueType="num">
                                      <p:cBhvr>
                                        <p:cTn id="65" dur="900" decel="100000" fill="hold"/>
                                        <p:tgtEl>
                                          <p:spTgt spid="22"/>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par>
                                <p:cTn id="67" presetID="37" presetClass="entr" presetSubtype="0"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1000"/>
                                        <p:tgtEl>
                                          <p:spTgt spid="23"/>
                                        </p:tgtEl>
                                      </p:cBhvr>
                                    </p:animEffect>
                                    <p:anim calcmode="lin" valueType="num">
                                      <p:cBhvr>
                                        <p:cTn id="70" dur="1000" fill="hold"/>
                                        <p:tgtEl>
                                          <p:spTgt spid="23"/>
                                        </p:tgtEl>
                                        <p:attrNameLst>
                                          <p:attrName>ppt_x</p:attrName>
                                        </p:attrNameLst>
                                      </p:cBhvr>
                                      <p:tavLst>
                                        <p:tav tm="0">
                                          <p:val>
                                            <p:strVal val="#ppt_x"/>
                                          </p:val>
                                        </p:tav>
                                        <p:tav tm="100000">
                                          <p:val>
                                            <p:strVal val="#ppt_x"/>
                                          </p:val>
                                        </p:tav>
                                      </p:tavLst>
                                    </p:anim>
                                    <p:anim calcmode="lin" valueType="num">
                                      <p:cBhvr>
                                        <p:cTn id="71" dur="900" decel="100000" fill="hold"/>
                                        <p:tgtEl>
                                          <p:spTgt spid="23"/>
                                        </p:tgtEl>
                                        <p:attrNameLst>
                                          <p:attrName>ppt_y</p:attrName>
                                        </p:attrNameLst>
                                      </p:cBhvr>
                                      <p:tavLst>
                                        <p:tav tm="0">
                                          <p:val>
                                            <p:strVal val="#ppt_y+1"/>
                                          </p:val>
                                        </p:tav>
                                        <p:tav tm="100000">
                                          <p:val>
                                            <p:strVal val="#ppt_y-.03"/>
                                          </p:val>
                                        </p:tav>
                                      </p:tavLst>
                                    </p:anim>
                                    <p:anim calcmode="lin" valueType="num">
                                      <p:cBhvr>
                                        <p:cTn id="72"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par>
                                <p:cTn id="73" presetID="37" presetClass="entr" presetSubtype="0"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1000"/>
                                        <p:tgtEl>
                                          <p:spTgt spid="24"/>
                                        </p:tgtEl>
                                      </p:cBhvr>
                                    </p:animEffect>
                                    <p:anim calcmode="lin" valueType="num">
                                      <p:cBhvr>
                                        <p:cTn id="76" dur="1000" fill="hold"/>
                                        <p:tgtEl>
                                          <p:spTgt spid="24"/>
                                        </p:tgtEl>
                                        <p:attrNameLst>
                                          <p:attrName>ppt_x</p:attrName>
                                        </p:attrNameLst>
                                      </p:cBhvr>
                                      <p:tavLst>
                                        <p:tav tm="0">
                                          <p:val>
                                            <p:strVal val="#ppt_x"/>
                                          </p:val>
                                        </p:tav>
                                        <p:tav tm="100000">
                                          <p:val>
                                            <p:strVal val="#ppt_x"/>
                                          </p:val>
                                        </p:tav>
                                      </p:tavLst>
                                    </p:anim>
                                    <p:anim calcmode="lin" valueType="num">
                                      <p:cBhvr>
                                        <p:cTn id="77" dur="900" decel="100000" fill="hold"/>
                                        <p:tgtEl>
                                          <p:spTgt spid="24"/>
                                        </p:tgtEl>
                                        <p:attrNameLst>
                                          <p:attrName>ppt_y</p:attrName>
                                        </p:attrNameLst>
                                      </p:cBhvr>
                                      <p:tavLst>
                                        <p:tav tm="0">
                                          <p:val>
                                            <p:strVal val="#ppt_y+1"/>
                                          </p:val>
                                        </p:tav>
                                        <p:tav tm="100000">
                                          <p:val>
                                            <p:strVal val="#ppt_y-.03"/>
                                          </p:val>
                                        </p:tav>
                                      </p:tavLst>
                                    </p:anim>
                                    <p:anim calcmode="lin" valueType="num">
                                      <p:cBhvr>
                                        <p:cTn id="78"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par>
                                <p:cTn id="79" presetID="37" presetClass="entr" presetSubtype="0" fill="hold" grpId="0" nodeType="with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fade">
                                      <p:cBhvr>
                                        <p:cTn id="81" dur="1000"/>
                                        <p:tgtEl>
                                          <p:spTgt spid="25"/>
                                        </p:tgtEl>
                                      </p:cBhvr>
                                    </p:animEffect>
                                    <p:anim calcmode="lin" valueType="num">
                                      <p:cBhvr>
                                        <p:cTn id="82" dur="1000" fill="hold"/>
                                        <p:tgtEl>
                                          <p:spTgt spid="25"/>
                                        </p:tgtEl>
                                        <p:attrNameLst>
                                          <p:attrName>ppt_x</p:attrName>
                                        </p:attrNameLst>
                                      </p:cBhvr>
                                      <p:tavLst>
                                        <p:tav tm="0">
                                          <p:val>
                                            <p:strVal val="#ppt_x"/>
                                          </p:val>
                                        </p:tav>
                                        <p:tav tm="100000">
                                          <p:val>
                                            <p:strVal val="#ppt_x"/>
                                          </p:val>
                                        </p:tav>
                                      </p:tavLst>
                                    </p:anim>
                                    <p:anim calcmode="lin" valueType="num">
                                      <p:cBhvr>
                                        <p:cTn id="83" dur="900" decel="100000" fill="hold"/>
                                        <p:tgtEl>
                                          <p:spTgt spid="25"/>
                                        </p:tgtEl>
                                        <p:attrNameLst>
                                          <p:attrName>ppt_y</p:attrName>
                                        </p:attrNameLst>
                                      </p:cBhvr>
                                      <p:tavLst>
                                        <p:tav tm="0">
                                          <p:val>
                                            <p:strVal val="#ppt_y+1"/>
                                          </p:val>
                                        </p:tav>
                                        <p:tav tm="100000">
                                          <p:val>
                                            <p:strVal val="#ppt_y-.03"/>
                                          </p:val>
                                        </p:tav>
                                      </p:tavLst>
                                    </p:anim>
                                    <p:anim calcmode="lin" valueType="num">
                                      <p:cBhvr>
                                        <p:cTn id="84"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85" presetID="37" presetClass="entr" presetSubtype="0" fill="hold" grpId="0" nodeType="with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fade">
                                      <p:cBhvr>
                                        <p:cTn id="87" dur="1000"/>
                                        <p:tgtEl>
                                          <p:spTgt spid="26"/>
                                        </p:tgtEl>
                                      </p:cBhvr>
                                    </p:animEffect>
                                    <p:anim calcmode="lin" valueType="num">
                                      <p:cBhvr>
                                        <p:cTn id="88" dur="1000" fill="hold"/>
                                        <p:tgtEl>
                                          <p:spTgt spid="26"/>
                                        </p:tgtEl>
                                        <p:attrNameLst>
                                          <p:attrName>ppt_x</p:attrName>
                                        </p:attrNameLst>
                                      </p:cBhvr>
                                      <p:tavLst>
                                        <p:tav tm="0">
                                          <p:val>
                                            <p:strVal val="#ppt_x"/>
                                          </p:val>
                                        </p:tav>
                                        <p:tav tm="100000">
                                          <p:val>
                                            <p:strVal val="#ppt_x"/>
                                          </p:val>
                                        </p:tav>
                                      </p:tavLst>
                                    </p:anim>
                                    <p:anim calcmode="lin" valueType="num">
                                      <p:cBhvr>
                                        <p:cTn id="89" dur="900" decel="100000" fill="hold"/>
                                        <p:tgtEl>
                                          <p:spTgt spid="26"/>
                                        </p:tgtEl>
                                        <p:attrNameLst>
                                          <p:attrName>ppt_y</p:attrName>
                                        </p:attrNameLst>
                                      </p:cBhvr>
                                      <p:tavLst>
                                        <p:tav tm="0">
                                          <p:val>
                                            <p:strVal val="#ppt_y+1"/>
                                          </p:val>
                                        </p:tav>
                                        <p:tav tm="100000">
                                          <p:val>
                                            <p:strVal val="#ppt_y-.03"/>
                                          </p:val>
                                        </p:tav>
                                      </p:tavLst>
                                    </p:anim>
                                    <p:anim calcmode="lin" valueType="num">
                                      <p:cBhvr>
                                        <p:cTn id="90"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6" grpId="0"/>
      <p:bldP spid="17" grpId="0"/>
      <p:bldP spid="4" grpId="0"/>
      <p:bldP spid="6" grpId="0"/>
      <p:bldP spid="19" grpId="0" animBg="1"/>
      <p:bldP spid="21" grpId="0"/>
      <p:bldP spid="22" grpId="0"/>
      <p:bldP spid="23" grpId="0"/>
      <p:bldP spid="24" grpId="0"/>
      <p:bldP spid="25"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4712" y="1653180"/>
            <a:ext cx="6754573" cy="4501949"/>
          </a:xfrm>
          <a:prstGeom prst="rect">
            <a:avLst/>
          </a:prstGeom>
        </p:spPr>
      </p:pic>
      <p:sp>
        <p:nvSpPr>
          <p:cNvPr id="7" name="Oval 6"/>
          <p:cNvSpPr/>
          <p:nvPr/>
        </p:nvSpPr>
        <p:spPr>
          <a:xfrm>
            <a:off x="-590753" y="4244829"/>
            <a:ext cx="4231575" cy="41792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Twinkl" pitchFamily="2" charset="0"/>
            </a:endParaRPr>
          </a:p>
          <a:p>
            <a:pPr algn="ctr"/>
            <a:r>
              <a:rPr lang="en-GB" sz="1600" dirty="0">
                <a:solidFill>
                  <a:schemeClr val="tx1"/>
                </a:solidFill>
                <a:latin typeface="Twinkl" pitchFamily="2" charset="0"/>
              </a:rPr>
              <a:t> </a:t>
            </a:r>
          </a:p>
        </p:txBody>
      </p:sp>
      <p:sp>
        <p:nvSpPr>
          <p:cNvPr id="15" name="Title 20"/>
          <p:cNvSpPr txBox="1">
            <a:spLocks/>
          </p:cNvSpPr>
          <p:nvPr/>
        </p:nvSpPr>
        <p:spPr>
          <a:xfrm>
            <a:off x="461961" y="475940"/>
            <a:ext cx="8220075" cy="994306"/>
          </a:xfrm>
          <a:prstGeom prst="roundRect">
            <a:avLst>
              <a:gd name="adj" fmla="val 9641"/>
            </a:avLst>
          </a:prstGeom>
          <a:noFill/>
          <a:ln w="25400">
            <a:noFill/>
          </a:ln>
        </p:spPr>
        <p:txBody>
          <a:bodyPr vert="horz" lIns="252000" tIns="252000" rIns="252000" bIns="252000" rtlCol="0" anchor="ctr" anchorCtr="1">
            <a:normAutofit fontScale="90000" lnSpcReduction="10000"/>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600" dirty="0">
                <a:ea typeface="+mj-lt"/>
                <a:cs typeface="+mj-lt"/>
              </a:rPr>
              <a:t>Cantilever Bridges</a:t>
            </a:r>
            <a:r>
              <a:rPr lang="en-GB" sz="3600" dirty="0"/>
              <a:t> </a:t>
            </a:r>
            <a:endParaRPr lang="en-GB" sz="3600" dirty="0">
              <a:solidFill>
                <a:schemeClr val="tx1"/>
              </a:solidFill>
              <a:latin typeface="+mn-lt"/>
            </a:endParaRPr>
          </a:p>
        </p:txBody>
      </p:sp>
      <p:sp>
        <p:nvSpPr>
          <p:cNvPr id="8" name="TextBox 7"/>
          <p:cNvSpPr txBox="1"/>
          <p:nvPr/>
        </p:nvSpPr>
        <p:spPr>
          <a:xfrm>
            <a:off x="860820" y="4656687"/>
            <a:ext cx="2835479" cy="338554"/>
          </a:xfrm>
          <a:prstGeom prst="rect">
            <a:avLst/>
          </a:prstGeom>
          <a:noFill/>
        </p:spPr>
        <p:txBody>
          <a:bodyPr wrap="square" rtlCol="0">
            <a:spAutoFit/>
          </a:bodyPr>
          <a:lstStyle/>
          <a:p>
            <a:r>
              <a:rPr lang="en-GB" sz="1600" dirty="0">
                <a:latin typeface="Twinkl" pitchFamily="2" charset="0"/>
              </a:rPr>
              <a:t>The Forth Bridge is</a:t>
            </a:r>
            <a:endParaRPr lang="en-GB" sz="1600" dirty="0"/>
          </a:p>
        </p:txBody>
      </p:sp>
      <p:sp>
        <p:nvSpPr>
          <p:cNvPr id="9" name="TextBox 8"/>
          <p:cNvSpPr txBox="1"/>
          <p:nvPr/>
        </p:nvSpPr>
        <p:spPr>
          <a:xfrm>
            <a:off x="564512" y="4930305"/>
            <a:ext cx="2671420" cy="338554"/>
          </a:xfrm>
          <a:prstGeom prst="rect">
            <a:avLst/>
          </a:prstGeom>
          <a:noFill/>
        </p:spPr>
        <p:txBody>
          <a:bodyPr wrap="square" rtlCol="0">
            <a:spAutoFit/>
          </a:bodyPr>
          <a:lstStyle/>
          <a:p>
            <a:r>
              <a:rPr lang="en-GB" sz="1600" dirty="0">
                <a:latin typeface="Twinkl" pitchFamily="2" charset="0"/>
              </a:rPr>
              <a:t>about 9 miles away from</a:t>
            </a:r>
            <a:endParaRPr lang="en-GB" sz="1600" dirty="0"/>
          </a:p>
        </p:txBody>
      </p:sp>
      <p:sp>
        <p:nvSpPr>
          <p:cNvPr id="16" name="TextBox 15"/>
          <p:cNvSpPr txBox="1"/>
          <p:nvPr/>
        </p:nvSpPr>
        <p:spPr>
          <a:xfrm>
            <a:off x="786719" y="5526557"/>
            <a:ext cx="3079413" cy="338554"/>
          </a:xfrm>
          <a:prstGeom prst="rect">
            <a:avLst/>
          </a:prstGeom>
          <a:noFill/>
        </p:spPr>
        <p:txBody>
          <a:bodyPr wrap="square" rtlCol="0">
            <a:spAutoFit/>
          </a:bodyPr>
          <a:lstStyle/>
          <a:p>
            <a:r>
              <a:rPr lang="en-GB" sz="1600" dirty="0">
                <a:latin typeface="Twinkl" pitchFamily="2" charset="0"/>
              </a:rPr>
              <a:t>voted ‘Scotland’s Greatest</a:t>
            </a:r>
            <a:endParaRPr lang="en-GB" sz="1600" dirty="0"/>
          </a:p>
        </p:txBody>
      </p:sp>
      <p:sp>
        <p:nvSpPr>
          <p:cNvPr id="17" name="TextBox 16"/>
          <p:cNvSpPr txBox="1"/>
          <p:nvPr/>
        </p:nvSpPr>
        <p:spPr>
          <a:xfrm>
            <a:off x="1194712" y="5811493"/>
            <a:ext cx="3131787" cy="338554"/>
          </a:xfrm>
          <a:prstGeom prst="rect">
            <a:avLst/>
          </a:prstGeom>
          <a:noFill/>
        </p:spPr>
        <p:txBody>
          <a:bodyPr wrap="square" rtlCol="0">
            <a:spAutoFit/>
          </a:bodyPr>
          <a:lstStyle/>
          <a:p>
            <a:r>
              <a:rPr lang="en-GB" sz="1600" dirty="0">
                <a:latin typeface="Twinkl" pitchFamily="2" charset="0"/>
              </a:rPr>
              <a:t>Human-Made Wonder.’</a:t>
            </a:r>
            <a:endParaRPr lang="en-GB" sz="1600" dirty="0"/>
          </a:p>
        </p:txBody>
      </p:sp>
      <p:sp>
        <p:nvSpPr>
          <p:cNvPr id="11" name="Rectangle 10"/>
          <p:cNvSpPr/>
          <p:nvPr/>
        </p:nvSpPr>
        <p:spPr>
          <a:xfrm>
            <a:off x="3308885" y="1186511"/>
            <a:ext cx="2526225" cy="3555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solidFill>
                  <a:prstClr val="black"/>
                </a:solidFill>
              </a:rPr>
              <a:t>Forth Bridge, Scotland </a:t>
            </a:r>
            <a:endParaRPr lang="en-GB" dirty="0">
              <a:solidFill>
                <a:schemeClr val="tx1"/>
              </a:solidFill>
              <a:latin typeface="Twinkl" pitchFamily="2" charset="0"/>
            </a:endParaRPr>
          </a:p>
        </p:txBody>
      </p:sp>
      <p:sp>
        <p:nvSpPr>
          <p:cNvPr id="12" name="TextBox 11"/>
          <p:cNvSpPr txBox="1"/>
          <p:nvPr/>
        </p:nvSpPr>
        <p:spPr>
          <a:xfrm>
            <a:off x="637465" y="5225456"/>
            <a:ext cx="2671420" cy="338554"/>
          </a:xfrm>
          <a:prstGeom prst="rect">
            <a:avLst/>
          </a:prstGeom>
          <a:noFill/>
        </p:spPr>
        <p:txBody>
          <a:bodyPr wrap="square" rtlCol="0">
            <a:spAutoFit/>
          </a:bodyPr>
          <a:lstStyle/>
          <a:p>
            <a:r>
              <a:rPr lang="en-GB" sz="1600" dirty="0">
                <a:latin typeface="Twinkl" pitchFamily="2" charset="0"/>
              </a:rPr>
              <a:t>Edinburgh. In 2016, it was</a:t>
            </a:r>
            <a:endParaRPr lang="en-GB" sz="1600"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7" y="0"/>
            <a:ext cx="9124485" cy="6858000"/>
          </a:xfrm>
          <a:prstGeom prst="rect">
            <a:avLst/>
          </a:prstGeom>
        </p:spPr>
      </p:pic>
      <p:sp>
        <p:nvSpPr>
          <p:cNvPr id="13" name="TextBox 12"/>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rPr>
              <a:t>Forth Bridges</a:t>
            </a:r>
            <a:r>
              <a:rPr lang="en-GB" altLang="en-US" sz="500" dirty="0">
                <a:latin typeface="Tuffy-TTF" panose="020B0603060100000000" pitchFamily="34" charset="0"/>
                <a:ea typeface="Tuffy" panose="020B0603060100000000" pitchFamily="34" charset="0"/>
                <a:cs typeface="Arial" panose="020B0604020202020204" pitchFamily="34" charset="0"/>
              </a:rPr>
              <a:t>” by Chen </a:t>
            </a:r>
            <a:r>
              <a:rPr lang="en-GB" altLang="en-US" sz="500" dirty="0" err="1">
                <a:latin typeface="Tuffy-TTF" panose="020B0603060100000000" pitchFamily="34" charset="0"/>
                <a:ea typeface="Tuffy" panose="020B0603060100000000" pitchFamily="34" charset="0"/>
                <a:cs typeface="Arial" panose="020B0604020202020204" pitchFamily="34" charset="0"/>
              </a:rPr>
              <a:t>Haohsuane</a:t>
            </a:r>
            <a:r>
              <a:rPr lang="en-GB" altLang="en-US" sz="500" dirty="0">
                <a:latin typeface="Tuffy-TTF" panose="020B0603060100000000" pitchFamily="34" charset="0"/>
                <a:ea typeface="Tuffy" panose="020B0603060100000000" pitchFamily="34" charset="0"/>
                <a:cs typeface="Arial" panose="020B0604020202020204" pitchFamily="34" charset="0"/>
              </a:rPr>
              <a:t> 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spTree>
    <p:extLst>
      <p:ext uri="{BB962C8B-B14F-4D97-AF65-F5344CB8AC3E}">
        <p14:creationId xmlns:p14="http://schemas.microsoft.com/office/powerpoint/2010/main" val="404078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900" decel="100000" fill="hold"/>
                                        <p:tgtEl>
                                          <p:spTgt spid="9"/>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900" decel="100000" fill="hold"/>
                                        <p:tgtEl>
                                          <p:spTgt spid="12"/>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900" decel="100000" fill="hold"/>
                                        <p:tgtEl>
                                          <p:spTgt spid="16"/>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900" decel="100000" fill="hold"/>
                                        <p:tgtEl>
                                          <p:spTgt spid="17"/>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6" grpId="0"/>
      <p:bldP spid="17"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5537" y="1653180"/>
            <a:ext cx="6752923" cy="4501949"/>
          </a:xfrm>
          <a:prstGeom prst="rect">
            <a:avLst/>
          </a:prstGeom>
        </p:spPr>
      </p:pic>
      <p:sp>
        <p:nvSpPr>
          <p:cNvPr id="7" name="Oval 6"/>
          <p:cNvSpPr/>
          <p:nvPr/>
        </p:nvSpPr>
        <p:spPr>
          <a:xfrm>
            <a:off x="-590753" y="4244829"/>
            <a:ext cx="4231575" cy="41792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Twinkl" pitchFamily="2" charset="0"/>
            </a:endParaRPr>
          </a:p>
          <a:p>
            <a:pPr algn="ctr"/>
            <a:r>
              <a:rPr lang="en-GB" sz="1600" dirty="0">
                <a:solidFill>
                  <a:schemeClr val="tx1"/>
                </a:solidFill>
                <a:latin typeface="Twinkl" pitchFamily="2" charset="0"/>
              </a:rPr>
              <a:t> </a:t>
            </a:r>
          </a:p>
        </p:txBody>
      </p:sp>
      <p:sp>
        <p:nvSpPr>
          <p:cNvPr id="15" name="Title 20"/>
          <p:cNvSpPr txBox="1">
            <a:spLocks/>
          </p:cNvSpPr>
          <p:nvPr/>
        </p:nvSpPr>
        <p:spPr>
          <a:xfrm>
            <a:off x="461961" y="475940"/>
            <a:ext cx="8220075" cy="994306"/>
          </a:xfrm>
          <a:prstGeom prst="roundRect">
            <a:avLst>
              <a:gd name="adj" fmla="val 9641"/>
            </a:avLst>
          </a:prstGeom>
          <a:noFill/>
          <a:ln w="25400">
            <a:noFill/>
          </a:ln>
        </p:spPr>
        <p:txBody>
          <a:bodyPr vert="horz" lIns="252000" tIns="252000" rIns="252000" bIns="252000" rtlCol="0" anchor="ctr" anchorCtr="1">
            <a:normAutofit fontScale="90000" lnSpcReduction="10000"/>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600" dirty="0">
                <a:ea typeface="+mj-lt"/>
                <a:cs typeface="+mj-lt"/>
              </a:rPr>
              <a:t>Cantilever Bridges</a:t>
            </a:r>
            <a:r>
              <a:rPr lang="en-GB" sz="3600" dirty="0"/>
              <a:t> </a:t>
            </a:r>
            <a:endParaRPr lang="en-GB" sz="3600" dirty="0">
              <a:solidFill>
                <a:schemeClr val="tx1"/>
              </a:solidFill>
              <a:latin typeface="+mn-lt"/>
            </a:endParaRPr>
          </a:p>
        </p:txBody>
      </p:sp>
      <p:sp>
        <p:nvSpPr>
          <p:cNvPr id="8" name="TextBox 7"/>
          <p:cNvSpPr txBox="1"/>
          <p:nvPr/>
        </p:nvSpPr>
        <p:spPr>
          <a:xfrm>
            <a:off x="556389" y="4442382"/>
            <a:ext cx="1937290" cy="338554"/>
          </a:xfrm>
          <a:prstGeom prst="rect">
            <a:avLst/>
          </a:prstGeom>
          <a:noFill/>
        </p:spPr>
        <p:txBody>
          <a:bodyPr wrap="square" rtlCol="0">
            <a:spAutoFit/>
          </a:bodyPr>
          <a:lstStyle/>
          <a:p>
            <a:r>
              <a:rPr lang="en-GB" sz="1600" dirty="0">
                <a:latin typeface="Twinkl" pitchFamily="2" charset="0"/>
              </a:rPr>
              <a:t>The Quebec Bridge</a:t>
            </a:r>
            <a:endParaRPr lang="en-GB" sz="1600" dirty="0"/>
          </a:p>
        </p:txBody>
      </p:sp>
      <p:sp>
        <p:nvSpPr>
          <p:cNvPr id="9" name="TextBox 8"/>
          <p:cNvSpPr txBox="1"/>
          <p:nvPr/>
        </p:nvSpPr>
        <p:spPr>
          <a:xfrm>
            <a:off x="604868" y="4722734"/>
            <a:ext cx="2829448" cy="338554"/>
          </a:xfrm>
          <a:prstGeom prst="rect">
            <a:avLst/>
          </a:prstGeom>
          <a:noFill/>
        </p:spPr>
        <p:txBody>
          <a:bodyPr wrap="square" rtlCol="0">
            <a:spAutoFit/>
          </a:bodyPr>
          <a:lstStyle/>
          <a:p>
            <a:r>
              <a:rPr lang="en-GB" sz="1600" dirty="0">
                <a:latin typeface="Twinkl" pitchFamily="2" charset="0"/>
              </a:rPr>
              <a:t>crosses over the Saint</a:t>
            </a:r>
            <a:endParaRPr lang="en-GB" sz="1600" dirty="0"/>
          </a:p>
        </p:txBody>
      </p:sp>
      <p:sp>
        <p:nvSpPr>
          <p:cNvPr id="16" name="TextBox 15"/>
          <p:cNvSpPr txBox="1"/>
          <p:nvPr/>
        </p:nvSpPr>
        <p:spPr>
          <a:xfrm>
            <a:off x="664662" y="5307285"/>
            <a:ext cx="3079413" cy="338554"/>
          </a:xfrm>
          <a:prstGeom prst="rect">
            <a:avLst/>
          </a:prstGeom>
          <a:noFill/>
        </p:spPr>
        <p:txBody>
          <a:bodyPr wrap="square" rtlCol="0">
            <a:spAutoFit/>
          </a:bodyPr>
          <a:lstStyle/>
          <a:p>
            <a:r>
              <a:rPr lang="en-GB" sz="1600" dirty="0">
                <a:latin typeface="Twinkl" pitchFamily="2" charset="0"/>
              </a:rPr>
              <a:t>While it was being built, it </a:t>
            </a:r>
            <a:endParaRPr lang="en-GB" sz="1600" dirty="0"/>
          </a:p>
        </p:txBody>
      </p:sp>
      <p:sp>
        <p:nvSpPr>
          <p:cNvPr id="17" name="TextBox 16"/>
          <p:cNvSpPr txBox="1"/>
          <p:nvPr/>
        </p:nvSpPr>
        <p:spPr>
          <a:xfrm>
            <a:off x="1177179" y="5575361"/>
            <a:ext cx="3091431" cy="338554"/>
          </a:xfrm>
          <a:prstGeom prst="rect">
            <a:avLst/>
          </a:prstGeom>
          <a:noFill/>
        </p:spPr>
        <p:txBody>
          <a:bodyPr wrap="square" rtlCol="0">
            <a:spAutoFit/>
          </a:bodyPr>
          <a:lstStyle/>
          <a:p>
            <a:r>
              <a:rPr lang="en-GB" sz="1600" dirty="0">
                <a:latin typeface="Twinkl" pitchFamily="2" charset="0"/>
              </a:rPr>
              <a:t>collapsed twice killing</a:t>
            </a:r>
          </a:p>
        </p:txBody>
      </p:sp>
      <p:sp>
        <p:nvSpPr>
          <p:cNvPr id="11" name="Rectangle 10"/>
          <p:cNvSpPr/>
          <p:nvPr/>
        </p:nvSpPr>
        <p:spPr>
          <a:xfrm>
            <a:off x="3308885" y="1186511"/>
            <a:ext cx="2697632" cy="3555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solidFill>
                  <a:prstClr val="black"/>
                </a:solidFill>
              </a:rPr>
              <a:t>Quebec Bridge, Canada  </a:t>
            </a:r>
            <a:endParaRPr lang="en-GB" dirty="0">
              <a:solidFill>
                <a:schemeClr val="tx1"/>
              </a:solidFill>
              <a:latin typeface="Twinkl" pitchFamily="2" charset="0"/>
            </a:endParaRPr>
          </a:p>
        </p:txBody>
      </p:sp>
      <p:sp>
        <p:nvSpPr>
          <p:cNvPr id="12" name="TextBox 11"/>
          <p:cNvSpPr txBox="1"/>
          <p:nvPr/>
        </p:nvSpPr>
        <p:spPr>
          <a:xfrm>
            <a:off x="556389" y="5026999"/>
            <a:ext cx="2671420" cy="338554"/>
          </a:xfrm>
          <a:prstGeom prst="rect">
            <a:avLst/>
          </a:prstGeom>
          <a:noFill/>
        </p:spPr>
        <p:txBody>
          <a:bodyPr wrap="square" rtlCol="0">
            <a:spAutoFit/>
          </a:bodyPr>
          <a:lstStyle/>
          <a:p>
            <a:r>
              <a:rPr lang="en-GB" sz="1600" dirty="0">
                <a:latin typeface="Twinkl" pitchFamily="2" charset="0"/>
              </a:rPr>
              <a:t>Lawrence River in Canada. </a:t>
            </a:r>
            <a:endParaRPr lang="en-GB" sz="1600" dirty="0"/>
          </a:p>
        </p:txBody>
      </p:sp>
      <p:sp>
        <p:nvSpPr>
          <p:cNvPr id="2" name="TextBox 1"/>
          <p:cNvSpPr txBox="1"/>
          <p:nvPr/>
        </p:nvSpPr>
        <p:spPr>
          <a:xfrm>
            <a:off x="2480189" y="5867143"/>
            <a:ext cx="2565079" cy="338554"/>
          </a:xfrm>
          <a:prstGeom prst="rect">
            <a:avLst/>
          </a:prstGeom>
          <a:noFill/>
        </p:spPr>
        <p:txBody>
          <a:bodyPr wrap="square" rtlCol="0">
            <a:spAutoFit/>
          </a:bodyPr>
          <a:lstStyle/>
          <a:p>
            <a:r>
              <a:rPr lang="en-GB" sz="1600" dirty="0">
                <a:latin typeface="Twinkl" pitchFamily="2" charset="0"/>
              </a:rPr>
              <a:t>88 people. </a:t>
            </a:r>
            <a:endParaRPr lang="en-GB" sz="1600" dirty="0"/>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5" y="1759"/>
            <a:ext cx="9124485" cy="6858000"/>
          </a:xfrm>
          <a:prstGeom prst="rect">
            <a:avLst/>
          </a:prstGeom>
        </p:spPr>
      </p:pic>
    </p:spTree>
    <p:extLst>
      <p:ext uri="{BB962C8B-B14F-4D97-AF65-F5344CB8AC3E}">
        <p14:creationId xmlns:p14="http://schemas.microsoft.com/office/powerpoint/2010/main" val="337675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900" decel="100000" fill="hold"/>
                                        <p:tgtEl>
                                          <p:spTgt spid="9"/>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900" decel="100000" fill="hold"/>
                                        <p:tgtEl>
                                          <p:spTgt spid="12"/>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900" decel="100000" fill="hold"/>
                                        <p:tgtEl>
                                          <p:spTgt spid="16"/>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900" decel="100000" fill="hold"/>
                                        <p:tgtEl>
                                          <p:spTgt spid="17"/>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1000"/>
                                        <p:tgtEl>
                                          <p:spTgt spid="2"/>
                                        </p:tgtEl>
                                      </p:cBhvr>
                                    </p:animEffect>
                                    <p:anim calcmode="lin" valueType="num">
                                      <p:cBhvr>
                                        <p:cTn id="44" dur="1000" fill="hold"/>
                                        <p:tgtEl>
                                          <p:spTgt spid="2"/>
                                        </p:tgtEl>
                                        <p:attrNameLst>
                                          <p:attrName>ppt_x</p:attrName>
                                        </p:attrNameLst>
                                      </p:cBhvr>
                                      <p:tavLst>
                                        <p:tav tm="0">
                                          <p:val>
                                            <p:strVal val="#ppt_x"/>
                                          </p:val>
                                        </p:tav>
                                        <p:tav tm="100000">
                                          <p:val>
                                            <p:strVal val="#ppt_x"/>
                                          </p:val>
                                        </p:tav>
                                      </p:tavLst>
                                    </p:anim>
                                    <p:anim calcmode="lin" valueType="num">
                                      <p:cBhvr>
                                        <p:cTn id="45" dur="900" decel="100000" fill="hold"/>
                                        <p:tgtEl>
                                          <p:spTgt spid="2"/>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6" grpId="0"/>
      <p:bldP spid="17" grpId="0"/>
      <p:bldP spid="12"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45284" y="3573710"/>
            <a:ext cx="7994709" cy="2659310"/>
          </a:xfrm>
          <a:prstGeom prst="rect">
            <a:avLst/>
          </a:pr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20"/>
          <p:cNvSpPr txBox="1">
            <a:spLocks/>
          </p:cNvSpPr>
          <p:nvPr/>
        </p:nvSpPr>
        <p:spPr>
          <a:xfrm>
            <a:off x="461961" y="475940"/>
            <a:ext cx="8220075" cy="994306"/>
          </a:xfrm>
          <a:prstGeom prst="roundRect">
            <a:avLst>
              <a:gd name="adj" fmla="val 9641"/>
            </a:avLst>
          </a:prstGeom>
          <a:noFill/>
          <a:ln w="25400">
            <a:noFill/>
          </a:ln>
        </p:spPr>
        <p:txBody>
          <a:bodyPr vert="horz" lIns="252000" tIns="252000" rIns="252000" bIns="252000" rtlCol="0" anchor="ctr" anchorCtr="1">
            <a:normAutofit fontScale="90000" lnSpcReduction="10000"/>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600" dirty="0">
                <a:ea typeface="+mj-lt"/>
                <a:cs typeface="+mj-lt"/>
              </a:rPr>
              <a:t>Beam Bridges</a:t>
            </a:r>
            <a:r>
              <a:rPr lang="en-GB" sz="3600" dirty="0"/>
              <a:t> </a:t>
            </a:r>
            <a:endParaRPr lang="en-GB" sz="3600" b="0" dirty="0">
              <a:solidFill>
                <a:schemeClr val="tx1"/>
              </a:solidFill>
              <a:latin typeface="+mn-lt"/>
            </a:endParaRPr>
          </a:p>
        </p:txBody>
      </p:sp>
      <p:sp>
        <p:nvSpPr>
          <p:cNvPr id="4" name="TextBox 3"/>
          <p:cNvSpPr txBox="1"/>
          <p:nvPr/>
        </p:nvSpPr>
        <p:spPr>
          <a:xfrm>
            <a:off x="709038" y="1409439"/>
            <a:ext cx="6622940" cy="1497313"/>
          </a:xfrm>
          <a:prstGeom prst="rect">
            <a:avLst/>
          </a:prstGeom>
          <a:noFill/>
        </p:spPr>
        <p:txBody>
          <a:bodyPr wrap="square" rtlCol="0">
            <a:spAutoFit/>
          </a:bodyPr>
          <a:lstStyle/>
          <a:p>
            <a:pPr algn="just"/>
            <a:r>
              <a:rPr lang="en-GB" dirty="0">
                <a:latin typeface="Twinkl" pitchFamily="2" charset="0"/>
                <a:ea typeface="+mn-lt"/>
                <a:cs typeface="+mn-lt"/>
              </a:rPr>
              <a:t>A beam bridge is the simplest type of bridge that you may come across. Think of a plank of wood that someone might use to cross a stream: this is a simple beam bridge. The beam part of the bridge is supported at either end, where the weight of the bridge pushes down.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9545" y="2738107"/>
            <a:ext cx="4737856" cy="3350211"/>
          </a:xfrm>
          <a:prstGeom prst="rect">
            <a:avLst/>
          </a:prstGeom>
        </p:spPr>
      </p:pic>
      <p:sp>
        <p:nvSpPr>
          <p:cNvPr id="9" name="TextBox 8"/>
          <p:cNvSpPr txBox="1"/>
          <p:nvPr/>
        </p:nvSpPr>
        <p:spPr>
          <a:xfrm>
            <a:off x="767593" y="4303200"/>
            <a:ext cx="2709644" cy="1200329"/>
          </a:xfrm>
          <a:prstGeom prst="rect">
            <a:avLst/>
          </a:prstGeom>
          <a:noFill/>
        </p:spPr>
        <p:txBody>
          <a:bodyPr wrap="square" rtlCol="0">
            <a:spAutoFit/>
          </a:bodyPr>
          <a:lstStyle/>
          <a:p>
            <a:r>
              <a:rPr lang="en-GB" dirty="0">
                <a:latin typeface="Twinkl" pitchFamily="2" charset="0"/>
                <a:ea typeface="+mn-lt"/>
                <a:cs typeface="+mn-lt"/>
              </a:rPr>
              <a:t>You might also hear a beam bridge being called a ‘girder’ bridge.</a:t>
            </a:r>
            <a:endParaRPr lang="en-GB" dirty="0">
              <a:latin typeface="Twinkl" pitchFamily="2" charset="0"/>
            </a:endParaRPr>
          </a:p>
          <a:p>
            <a:endParaRPr lang="en-GB" dirty="0"/>
          </a:p>
        </p:txBody>
      </p:sp>
    </p:spTree>
    <p:extLst>
      <p:ext uri="{BB962C8B-B14F-4D97-AF65-F5344CB8AC3E}">
        <p14:creationId xmlns:p14="http://schemas.microsoft.com/office/powerpoint/2010/main" val="183170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7198" y="1473202"/>
            <a:ext cx="8220075" cy="527784"/>
          </a:xfrm>
          <a:prstGeom prst="rect">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Twinkl" pitchFamily="2" charset="0"/>
                <a:ea typeface="+mn-lt"/>
                <a:cs typeface="+mn-lt"/>
              </a:rPr>
              <a:t>What are bridges used for?</a:t>
            </a:r>
          </a:p>
        </p:txBody>
      </p:sp>
      <p:sp>
        <p:nvSpPr>
          <p:cNvPr id="2" name="Rectangle 1"/>
          <p:cNvSpPr/>
          <p:nvPr/>
        </p:nvSpPr>
        <p:spPr>
          <a:xfrm>
            <a:off x="642719" y="1502562"/>
            <a:ext cx="4512635" cy="5653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schemeClr val="tx1"/>
              </a:solidFill>
              <a:latin typeface="Twinkl" pitchFamily="2" charset="0"/>
              <a:ea typeface="+mn-lt"/>
              <a:cs typeface="+mn-lt"/>
            </a:endParaRPr>
          </a:p>
        </p:txBody>
      </p:sp>
      <p:sp>
        <p:nvSpPr>
          <p:cNvPr id="21" name="Title 20"/>
          <p:cNvSpPr>
            <a:spLocks noGrp="1"/>
          </p:cNvSpPr>
          <p:nvPr>
            <p:ph type="title"/>
          </p:nvPr>
        </p:nvSpPr>
        <p:spPr>
          <a:xfrm>
            <a:off x="457198" y="478895"/>
            <a:ext cx="8220075" cy="994306"/>
          </a:xfrm>
        </p:spPr>
        <p:txBody>
          <a:bodyPr>
            <a:normAutofit fontScale="90000"/>
          </a:bodyPr>
          <a:lstStyle/>
          <a:p>
            <a:r>
              <a:rPr lang="en-GB" sz="3600" dirty="0">
                <a:latin typeface="+mn-lt"/>
              </a:rPr>
              <a:t>Types of Bridges</a:t>
            </a:r>
          </a:p>
        </p:txBody>
      </p:sp>
      <p:sp>
        <p:nvSpPr>
          <p:cNvPr id="7" name="Rectangle 6"/>
          <p:cNvSpPr/>
          <p:nvPr/>
        </p:nvSpPr>
        <p:spPr>
          <a:xfrm>
            <a:off x="642719" y="2208932"/>
            <a:ext cx="7800100" cy="790429"/>
          </a:xfrm>
          <a:prstGeom prst="rect">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solidFill>
                  <a:schemeClr val="tx1"/>
                </a:solidFill>
                <a:latin typeface="Twinkl" pitchFamily="2" charset="0"/>
                <a:ea typeface="+mn-lt"/>
                <a:cs typeface="+mn-lt"/>
              </a:rPr>
              <a:t>What bridges have you seen in real life? Where were they? Were they designed for people to walk over?</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198" y="3532740"/>
            <a:ext cx="4081246" cy="2885912"/>
          </a:xfrm>
          <a:prstGeom prst="rect">
            <a:avLst/>
          </a:prstGeom>
        </p:spPr>
      </p:pic>
      <p:sp>
        <p:nvSpPr>
          <p:cNvPr id="8" name="Rectangle 7"/>
          <p:cNvSpPr/>
          <p:nvPr/>
        </p:nvSpPr>
        <p:spPr>
          <a:xfrm>
            <a:off x="2034969" y="3177478"/>
            <a:ext cx="6539977" cy="710524"/>
          </a:xfrm>
          <a:prstGeom prst="rect">
            <a:avLst/>
          </a:prstGeom>
          <a:solidFill>
            <a:srgbClr val="00A8E7"/>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dirty="0">
                <a:solidFill>
                  <a:schemeClr val="tx1"/>
                </a:solidFill>
                <a:latin typeface="Twinkl" pitchFamily="2" charset="0"/>
                <a:ea typeface="+mn-lt"/>
                <a:cs typeface="+mn-lt"/>
              </a:rPr>
              <a:t>Do you know the name and location of any famous bridges?</a:t>
            </a:r>
          </a:p>
        </p:txBody>
      </p:sp>
      <p:sp>
        <p:nvSpPr>
          <p:cNvPr id="9" name="Rectangle 8"/>
          <p:cNvSpPr/>
          <p:nvPr/>
        </p:nvSpPr>
        <p:spPr>
          <a:xfrm>
            <a:off x="2979490" y="4091163"/>
            <a:ext cx="5099108" cy="774452"/>
          </a:xfrm>
          <a:prstGeom prst="rect">
            <a:avLst/>
          </a:prstGeom>
          <a:solidFill>
            <a:srgbClr val="47B1E5"/>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algn="just"/>
            <a:r>
              <a:rPr lang="en-GB" dirty="0">
                <a:solidFill>
                  <a:schemeClr val="tx1"/>
                </a:solidFill>
                <a:latin typeface="Twinkl" pitchFamily="2" charset="0"/>
                <a:ea typeface="+mn-lt"/>
                <a:cs typeface="+mn-lt"/>
              </a:rPr>
              <a:t>Did you know that there is more than one type of design for bridges? </a:t>
            </a:r>
          </a:p>
        </p:txBody>
      </p:sp>
      <p:sp>
        <p:nvSpPr>
          <p:cNvPr id="10" name="Rectangle 9"/>
          <p:cNvSpPr/>
          <p:nvPr/>
        </p:nvSpPr>
        <p:spPr>
          <a:xfrm>
            <a:off x="4670570" y="5068776"/>
            <a:ext cx="3772249" cy="774452"/>
          </a:xfrm>
          <a:prstGeom prst="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algn="just"/>
            <a:r>
              <a:rPr lang="en-GB" dirty="0">
                <a:solidFill>
                  <a:schemeClr val="tx1"/>
                </a:solidFill>
                <a:latin typeface="Twinkl" pitchFamily="2" charset="0"/>
                <a:ea typeface="+mn-lt"/>
                <a:cs typeface="+mn-lt"/>
              </a:rPr>
              <a:t>Let’s take a look at some of them. </a:t>
            </a:r>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20"/>
          <p:cNvSpPr txBox="1">
            <a:spLocks/>
          </p:cNvSpPr>
          <p:nvPr/>
        </p:nvSpPr>
        <p:spPr>
          <a:xfrm>
            <a:off x="461961" y="475940"/>
            <a:ext cx="8220075" cy="994306"/>
          </a:xfrm>
          <a:prstGeom prst="roundRect">
            <a:avLst>
              <a:gd name="adj" fmla="val 9641"/>
            </a:avLst>
          </a:prstGeom>
          <a:noFill/>
          <a:ln w="25400">
            <a:noFill/>
          </a:ln>
        </p:spPr>
        <p:txBody>
          <a:bodyPr vert="horz" lIns="252000" tIns="252000" rIns="252000" bIns="252000" rtlCol="0" anchor="ctr" anchorCtr="1">
            <a:normAutofit fontScale="90000" lnSpcReduction="10000"/>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600" dirty="0">
                <a:ea typeface="+mj-lt"/>
                <a:cs typeface="+mj-lt"/>
              </a:rPr>
              <a:t>Beam Bridges</a:t>
            </a:r>
            <a:r>
              <a:rPr lang="en-GB" sz="3600" dirty="0"/>
              <a:t> </a:t>
            </a:r>
            <a:endParaRPr lang="en-GB" sz="3600" b="0" dirty="0">
              <a:solidFill>
                <a:schemeClr val="tx1"/>
              </a:solidFill>
              <a:latin typeface="+mn-lt"/>
            </a:endParaRPr>
          </a:p>
        </p:txBody>
      </p:sp>
      <p:sp>
        <p:nvSpPr>
          <p:cNvPr id="2" name="Rectangle 1"/>
          <p:cNvSpPr/>
          <p:nvPr/>
        </p:nvSpPr>
        <p:spPr>
          <a:xfrm>
            <a:off x="700645" y="1711354"/>
            <a:ext cx="7663175" cy="2072081"/>
          </a:xfrm>
          <a:prstGeom prst="rect">
            <a:avLst/>
          </a:pr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36000" rIns="180000" rtlCol="0" anchor="ctr"/>
          <a:lstStyle/>
          <a:p>
            <a:r>
              <a:rPr lang="en-GB" dirty="0">
                <a:solidFill>
                  <a:schemeClr val="tx1"/>
                </a:solidFill>
                <a:latin typeface="Twinkl" pitchFamily="2" charset="0"/>
                <a:ea typeface="+mn-lt"/>
                <a:cs typeface="+mn-lt"/>
              </a:rPr>
              <a:t>A beam bridge is usually short, with a maximum length of 250 feet. This is because the further apart the supports are, the weaker the bridge becomes. Imagine a ruler positioned between two tables, with an eraser at either end of the ruler. Putting a small amount of weight on the ruler will cause the bridge to collapse. By bringing the tables and erasers closer together, more weight can be put on the beam. </a:t>
            </a:r>
          </a:p>
        </p:txBody>
      </p:sp>
      <p:sp>
        <p:nvSpPr>
          <p:cNvPr id="8" name="Rectangle 7"/>
          <p:cNvSpPr/>
          <p:nvPr/>
        </p:nvSpPr>
        <p:spPr>
          <a:xfrm>
            <a:off x="2189807" y="4198452"/>
            <a:ext cx="4764381" cy="959445"/>
          </a:xfrm>
          <a:prstGeom prst="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36000" rIns="180000" rtlCol="0" anchor="ctr"/>
          <a:lstStyle/>
          <a:p>
            <a:pPr algn="just"/>
            <a:r>
              <a:rPr lang="en-GB" dirty="0">
                <a:solidFill>
                  <a:schemeClr val="tx1"/>
                </a:solidFill>
                <a:latin typeface="Twinkl" pitchFamily="2" charset="0"/>
                <a:ea typeface="+mn-lt"/>
                <a:cs typeface="+mn-lt"/>
              </a:rPr>
              <a:t>One beam bridge can be joined to another to create one long stretch of beam bridges.</a:t>
            </a:r>
          </a:p>
        </p:txBody>
      </p:sp>
    </p:spTree>
    <p:extLst>
      <p:ext uri="{BB962C8B-B14F-4D97-AF65-F5344CB8AC3E}">
        <p14:creationId xmlns:p14="http://schemas.microsoft.com/office/powerpoint/2010/main" val="143548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5537" y="1653730"/>
            <a:ext cx="6752923" cy="4500849"/>
          </a:xfrm>
          <a:prstGeom prst="rect">
            <a:avLst/>
          </a:prstGeom>
        </p:spPr>
      </p:pic>
      <p:sp>
        <p:nvSpPr>
          <p:cNvPr id="7" name="Oval 6"/>
          <p:cNvSpPr/>
          <p:nvPr/>
        </p:nvSpPr>
        <p:spPr>
          <a:xfrm>
            <a:off x="5541601" y="-943406"/>
            <a:ext cx="5192787" cy="44377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Twinkl" pitchFamily="2" charset="0"/>
            </a:endParaRPr>
          </a:p>
          <a:p>
            <a:pPr algn="ctr"/>
            <a:r>
              <a:rPr lang="en-GB" sz="1600" dirty="0">
                <a:solidFill>
                  <a:schemeClr val="tx1"/>
                </a:solidFill>
                <a:latin typeface="Twinkl" pitchFamily="2" charset="0"/>
              </a:rPr>
              <a:t> </a:t>
            </a:r>
          </a:p>
        </p:txBody>
      </p:sp>
      <p:sp>
        <p:nvSpPr>
          <p:cNvPr id="15" name="Title 20"/>
          <p:cNvSpPr txBox="1">
            <a:spLocks/>
          </p:cNvSpPr>
          <p:nvPr/>
        </p:nvSpPr>
        <p:spPr>
          <a:xfrm>
            <a:off x="461960" y="479939"/>
            <a:ext cx="8220075" cy="994306"/>
          </a:xfrm>
          <a:prstGeom prst="roundRect">
            <a:avLst>
              <a:gd name="adj" fmla="val 9641"/>
            </a:avLst>
          </a:prstGeom>
          <a:noFill/>
          <a:ln w="25400">
            <a:noFill/>
          </a:ln>
        </p:spPr>
        <p:txBody>
          <a:bodyPr vert="horz" lIns="252000" tIns="252000" rIns="252000" bIns="252000" rtlCol="0" anchor="ctr" anchorCtr="1">
            <a:normAutofit fontScale="90000" lnSpcReduction="10000"/>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600" dirty="0">
                <a:ea typeface="+mj-lt"/>
                <a:cs typeface="+mj-lt"/>
              </a:rPr>
              <a:t>Beam Bridges</a:t>
            </a:r>
            <a:r>
              <a:rPr lang="en-GB" sz="3600" dirty="0"/>
              <a:t> </a:t>
            </a:r>
            <a:endParaRPr lang="en-GB" sz="3600" dirty="0">
              <a:solidFill>
                <a:schemeClr val="tx1"/>
              </a:solidFill>
              <a:latin typeface="+mn-lt"/>
            </a:endParaRPr>
          </a:p>
        </p:txBody>
      </p:sp>
      <p:sp>
        <p:nvSpPr>
          <p:cNvPr id="8" name="TextBox 7"/>
          <p:cNvSpPr txBox="1"/>
          <p:nvPr/>
        </p:nvSpPr>
        <p:spPr>
          <a:xfrm>
            <a:off x="5679520" y="1555621"/>
            <a:ext cx="2837571" cy="338554"/>
          </a:xfrm>
          <a:prstGeom prst="rect">
            <a:avLst/>
          </a:prstGeom>
          <a:noFill/>
        </p:spPr>
        <p:txBody>
          <a:bodyPr wrap="square" rtlCol="0">
            <a:spAutoFit/>
          </a:bodyPr>
          <a:lstStyle/>
          <a:p>
            <a:r>
              <a:rPr lang="en-GB" sz="1600" dirty="0">
                <a:latin typeface="Twinkl" pitchFamily="2" charset="0"/>
              </a:rPr>
              <a:t>The Lake Pontchartrain</a:t>
            </a:r>
            <a:endParaRPr lang="en-GB" sz="1600" dirty="0"/>
          </a:p>
        </p:txBody>
      </p:sp>
      <p:sp>
        <p:nvSpPr>
          <p:cNvPr id="11" name="Rectangle 10"/>
          <p:cNvSpPr/>
          <p:nvPr/>
        </p:nvSpPr>
        <p:spPr>
          <a:xfrm>
            <a:off x="2656925" y="1183204"/>
            <a:ext cx="3830146" cy="3555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solidFill>
                  <a:prstClr val="black"/>
                </a:solidFill>
              </a:rPr>
              <a:t>Lake Pontchartrain Causeway, USA</a:t>
            </a:r>
            <a:endParaRPr lang="en-GB" dirty="0">
              <a:solidFill>
                <a:schemeClr val="tx1"/>
              </a:solidFill>
              <a:latin typeface="Twinkl" pitchFamily="2" charset="0"/>
            </a:endParaRPr>
          </a:p>
        </p:txBody>
      </p:sp>
      <p:sp>
        <p:nvSpPr>
          <p:cNvPr id="13" name="TextBox 12"/>
          <p:cNvSpPr txBox="1"/>
          <p:nvPr/>
        </p:nvSpPr>
        <p:spPr>
          <a:xfrm>
            <a:off x="5800661" y="1848219"/>
            <a:ext cx="2837571" cy="338554"/>
          </a:xfrm>
          <a:prstGeom prst="rect">
            <a:avLst/>
          </a:prstGeom>
          <a:noFill/>
        </p:spPr>
        <p:txBody>
          <a:bodyPr wrap="square" rtlCol="0">
            <a:spAutoFit/>
          </a:bodyPr>
          <a:lstStyle/>
          <a:p>
            <a:r>
              <a:rPr lang="en-GB" sz="1600" dirty="0">
                <a:latin typeface="Twinkl" pitchFamily="2" charset="0"/>
              </a:rPr>
              <a:t>Causeway is almost 24</a:t>
            </a:r>
            <a:endParaRPr lang="en-GB" sz="1600" dirty="0"/>
          </a:p>
        </p:txBody>
      </p:sp>
      <p:sp>
        <p:nvSpPr>
          <p:cNvPr id="14" name="TextBox 13"/>
          <p:cNvSpPr txBox="1"/>
          <p:nvPr/>
        </p:nvSpPr>
        <p:spPr>
          <a:xfrm>
            <a:off x="6059721" y="2145754"/>
            <a:ext cx="2837571" cy="338554"/>
          </a:xfrm>
          <a:prstGeom prst="rect">
            <a:avLst/>
          </a:prstGeom>
          <a:noFill/>
        </p:spPr>
        <p:txBody>
          <a:bodyPr wrap="square" rtlCol="0">
            <a:spAutoFit/>
          </a:bodyPr>
          <a:lstStyle/>
          <a:p>
            <a:r>
              <a:rPr lang="en-GB" sz="1600" dirty="0">
                <a:latin typeface="Twinkl" pitchFamily="2" charset="0"/>
              </a:rPr>
              <a:t>miles long. That is nearly</a:t>
            </a:r>
            <a:endParaRPr lang="en-GB" sz="1600" dirty="0"/>
          </a:p>
        </p:txBody>
      </p:sp>
      <p:sp>
        <p:nvSpPr>
          <p:cNvPr id="19" name="TextBox 18"/>
          <p:cNvSpPr txBox="1"/>
          <p:nvPr/>
        </p:nvSpPr>
        <p:spPr>
          <a:xfrm>
            <a:off x="6306429" y="2443289"/>
            <a:ext cx="2837571" cy="338554"/>
          </a:xfrm>
          <a:prstGeom prst="rect">
            <a:avLst/>
          </a:prstGeom>
          <a:noFill/>
        </p:spPr>
        <p:txBody>
          <a:bodyPr wrap="square" rtlCol="0">
            <a:spAutoFit/>
          </a:bodyPr>
          <a:lstStyle/>
          <a:p>
            <a:r>
              <a:rPr lang="en-GB" sz="1600" dirty="0">
                <a:latin typeface="Twinkl" pitchFamily="2" charset="0"/>
              </a:rPr>
              <a:t>the same distance as</a:t>
            </a:r>
            <a:endParaRPr lang="en-GB" sz="1600" dirty="0"/>
          </a:p>
        </p:txBody>
      </p:sp>
      <p:sp>
        <p:nvSpPr>
          <p:cNvPr id="20" name="TextBox 19"/>
          <p:cNvSpPr txBox="1"/>
          <p:nvPr/>
        </p:nvSpPr>
        <p:spPr>
          <a:xfrm>
            <a:off x="6643387" y="2744414"/>
            <a:ext cx="2837571" cy="338554"/>
          </a:xfrm>
          <a:prstGeom prst="rect">
            <a:avLst/>
          </a:prstGeom>
          <a:noFill/>
        </p:spPr>
        <p:txBody>
          <a:bodyPr wrap="square" rtlCol="0">
            <a:spAutoFit/>
          </a:bodyPr>
          <a:lstStyle/>
          <a:p>
            <a:r>
              <a:rPr lang="en-GB" sz="1600" dirty="0">
                <a:latin typeface="Twinkl" pitchFamily="2" charset="0"/>
              </a:rPr>
              <a:t>Glasgow to Stirling!</a:t>
            </a:r>
            <a:endParaRPr lang="en-GB" sz="1600" dirty="0"/>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24485" cy="6858000"/>
          </a:xfrm>
          <a:prstGeom prst="rect">
            <a:avLst/>
          </a:prstGeom>
        </p:spPr>
      </p:pic>
      <p:sp>
        <p:nvSpPr>
          <p:cNvPr id="12" name="TextBox 11"/>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rPr>
              <a:t>Lake Pontchartrain Causeway</a:t>
            </a:r>
            <a:r>
              <a:rPr lang="en-GB" altLang="en-US" sz="500" dirty="0">
                <a:latin typeface="Tuffy-TTF" panose="020B0603060100000000" pitchFamily="34" charset="0"/>
                <a:ea typeface="Tuffy" panose="020B0603060100000000" pitchFamily="34" charset="0"/>
                <a:cs typeface="Arial" panose="020B0604020202020204" pitchFamily="34" charset="0"/>
              </a:rPr>
              <a:t>” by </a:t>
            </a:r>
            <a:r>
              <a:rPr lang="en-GB" altLang="en-US" sz="500" dirty="0" err="1">
                <a:latin typeface="Tuffy-TTF" panose="020B0603060100000000" pitchFamily="34" charset="0"/>
                <a:ea typeface="Tuffy" panose="020B0603060100000000" pitchFamily="34" charset="0"/>
                <a:cs typeface="Arial" panose="020B0604020202020204" pitchFamily="34" charset="0"/>
              </a:rPr>
              <a:t>glennaa</a:t>
            </a:r>
            <a:r>
              <a:rPr lang="en-GB" altLang="en-US" sz="500" dirty="0">
                <a:latin typeface="Tuffy-TTF" panose="020B0603060100000000" pitchFamily="34" charset="0"/>
                <a:ea typeface="Tuffy" panose="020B0603060100000000" pitchFamily="34" charset="0"/>
                <a:cs typeface="Arial" panose="020B0604020202020204" pitchFamily="34" charset="0"/>
              </a:rPr>
              <a:t> 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spTree>
    <p:extLst>
      <p:ext uri="{BB962C8B-B14F-4D97-AF65-F5344CB8AC3E}">
        <p14:creationId xmlns:p14="http://schemas.microsoft.com/office/powerpoint/2010/main" val="22461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3" grpId="0"/>
      <p:bldP spid="14" grpId="0"/>
      <p:bldP spid="19"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133"/>
          <a:stretch/>
        </p:blipFill>
        <p:spPr>
          <a:xfrm>
            <a:off x="1195537" y="1653730"/>
            <a:ext cx="6752923" cy="4500849"/>
          </a:xfrm>
          <a:prstGeom prst="rect">
            <a:avLst/>
          </a:prstGeom>
        </p:spPr>
      </p:pic>
      <p:sp>
        <p:nvSpPr>
          <p:cNvPr id="7" name="Oval 6"/>
          <p:cNvSpPr/>
          <p:nvPr/>
        </p:nvSpPr>
        <p:spPr>
          <a:xfrm>
            <a:off x="5541601" y="-943406"/>
            <a:ext cx="5192787" cy="44377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Twinkl" pitchFamily="2" charset="0"/>
            </a:endParaRPr>
          </a:p>
          <a:p>
            <a:pPr algn="ctr"/>
            <a:r>
              <a:rPr lang="en-GB" sz="1600" dirty="0">
                <a:solidFill>
                  <a:schemeClr val="tx1"/>
                </a:solidFill>
                <a:latin typeface="Twinkl" pitchFamily="2" charset="0"/>
              </a:rPr>
              <a:t> </a:t>
            </a:r>
          </a:p>
        </p:txBody>
      </p:sp>
      <p:sp>
        <p:nvSpPr>
          <p:cNvPr id="15" name="Title 20"/>
          <p:cNvSpPr txBox="1">
            <a:spLocks/>
          </p:cNvSpPr>
          <p:nvPr/>
        </p:nvSpPr>
        <p:spPr>
          <a:xfrm>
            <a:off x="461960" y="479939"/>
            <a:ext cx="8220075" cy="994306"/>
          </a:xfrm>
          <a:prstGeom prst="roundRect">
            <a:avLst>
              <a:gd name="adj" fmla="val 9641"/>
            </a:avLst>
          </a:prstGeom>
          <a:noFill/>
          <a:ln w="25400">
            <a:noFill/>
          </a:ln>
        </p:spPr>
        <p:txBody>
          <a:bodyPr vert="horz" lIns="252000" tIns="252000" rIns="252000" bIns="252000" rtlCol="0" anchor="ctr" anchorCtr="1">
            <a:normAutofit fontScale="90000" lnSpcReduction="10000"/>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600" dirty="0">
                <a:ea typeface="+mj-lt"/>
                <a:cs typeface="+mj-lt"/>
              </a:rPr>
              <a:t>Beam Bridges</a:t>
            </a:r>
            <a:r>
              <a:rPr lang="en-GB" sz="3600" dirty="0"/>
              <a:t> </a:t>
            </a:r>
            <a:endParaRPr lang="en-GB" sz="3600" dirty="0">
              <a:solidFill>
                <a:schemeClr val="tx1"/>
              </a:solidFill>
              <a:latin typeface="+mn-lt"/>
            </a:endParaRPr>
          </a:p>
        </p:txBody>
      </p:sp>
      <p:sp>
        <p:nvSpPr>
          <p:cNvPr id="8" name="TextBox 7"/>
          <p:cNvSpPr txBox="1"/>
          <p:nvPr/>
        </p:nvSpPr>
        <p:spPr>
          <a:xfrm>
            <a:off x="5679520" y="1555621"/>
            <a:ext cx="2837571" cy="338554"/>
          </a:xfrm>
          <a:prstGeom prst="rect">
            <a:avLst/>
          </a:prstGeom>
          <a:noFill/>
        </p:spPr>
        <p:txBody>
          <a:bodyPr wrap="square" rtlCol="0">
            <a:spAutoFit/>
          </a:bodyPr>
          <a:lstStyle/>
          <a:p>
            <a:r>
              <a:rPr lang="en-GB" sz="1600" dirty="0">
                <a:latin typeface="Twinkl" pitchFamily="2" charset="0"/>
              </a:rPr>
              <a:t>The Moselle Viaduct is a</a:t>
            </a:r>
            <a:endParaRPr lang="en-GB" sz="1600" dirty="0"/>
          </a:p>
        </p:txBody>
      </p:sp>
      <p:sp>
        <p:nvSpPr>
          <p:cNvPr id="11" name="Rectangle 10"/>
          <p:cNvSpPr/>
          <p:nvPr/>
        </p:nvSpPr>
        <p:spPr>
          <a:xfrm>
            <a:off x="3129659" y="1172347"/>
            <a:ext cx="2884676" cy="3555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solidFill>
                  <a:prstClr val="black"/>
                </a:solidFill>
              </a:rPr>
              <a:t>Moselle Viaduct, Germany</a:t>
            </a:r>
            <a:endParaRPr lang="en-GB" dirty="0">
              <a:solidFill>
                <a:schemeClr val="tx1"/>
              </a:solidFill>
              <a:latin typeface="Twinkl" pitchFamily="2" charset="0"/>
            </a:endParaRPr>
          </a:p>
        </p:txBody>
      </p:sp>
      <p:sp>
        <p:nvSpPr>
          <p:cNvPr id="13" name="TextBox 12"/>
          <p:cNvSpPr txBox="1"/>
          <p:nvPr/>
        </p:nvSpPr>
        <p:spPr>
          <a:xfrm>
            <a:off x="5800661" y="1848219"/>
            <a:ext cx="2837571" cy="338554"/>
          </a:xfrm>
          <a:prstGeom prst="rect">
            <a:avLst/>
          </a:prstGeom>
          <a:noFill/>
        </p:spPr>
        <p:txBody>
          <a:bodyPr wrap="square" rtlCol="0">
            <a:spAutoFit/>
          </a:bodyPr>
          <a:lstStyle/>
          <a:p>
            <a:r>
              <a:rPr lang="en-GB" sz="1600" dirty="0">
                <a:latin typeface="Twinkl" pitchFamily="2" charset="0"/>
              </a:rPr>
              <a:t>steel beam bridge. It is just</a:t>
            </a:r>
            <a:endParaRPr lang="en-GB" sz="1600" dirty="0"/>
          </a:p>
        </p:txBody>
      </p:sp>
      <p:sp>
        <p:nvSpPr>
          <p:cNvPr id="14" name="TextBox 13"/>
          <p:cNvSpPr txBox="1"/>
          <p:nvPr/>
        </p:nvSpPr>
        <p:spPr>
          <a:xfrm>
            <a:off x="6059721" y="2146407"/>
            <a:ext cx="2837571" cy="338554"/>
          </a:xfrm>
          <a:prstGeom prst="rect">
            <a:avLst/>
          </a:prstGeom>
          <a:noFill/>
        </p:spPr>
        <p:txBody>
          <a:bodyPr wrap="square" rtlCol="0">
            <a:spAutoFit/>
          </a:bodyPr>
          <a:lstStyle/>
          <a:p>
            <a:r>
              <a:rPr lang="en-GB" sz="1600" dirty="0">
                <a:latin typeface="Twinkl" pitchFamily="2" charset="0"/>
              </a:rPr>
              <a:t>over 3000 feet long and </a:t>
            </a:r>
            <a:endParaRPr lang="en-GB" sz="1600" dirty="0"/>
          </a:p>
        </p:txBody>
      </p:sp>
      <p:sp>
        <p:nvSpPr>
          <p:cNvPr id="19" name="TextBox 18"/>
          <p:cNvSpPr txBox="1"/>
          <p:nvPr/>
        </p:nvSpPr>
        <p:spPr>
          <a:xfrm>
            <a:off x="6306429" y="2443289"/>
            <a:ext cx="2837571" cy="338554"/>
          </a:xfrm>
          <a:prstGeom prst="rect">
            <a:avLst/>
          </a:prstGeom>
          <a:noFill/>
        </p:spPr>
        <p:txBody>
          <a:bodyPr wrap="square" rtlCol="0">
            <a:spAutoFit/>
          </a:bodyPr>
          <a:lstStyle/>
          <a:p>
            <a:r>
              <a:rPr lang="en-GB" sz="1600" dirty="0">
                <a:latin typeface="Twinkl" pitchFamily="2" charset="0"/>
              </a:rPr>
              <a:t>sits 136 metres above</a:t>
            </a:r>
            <a:endParaRPr lang="en-GB" sz="1600" dirty="0"/>
          </a:p>
        </p:txBody>
      </p:sp>
      <p:sp>
        <p:nvSpPr>
          <p:cNvPr id="20" name="TextBox 19"/>
          <p:cNvSpPr txBox="1"/>
          <p:nvPr/>
        </p:nvSpPr>
        <p:spPr>
          <a:xfrm>
            <a:off x="6643387" y="2744414"/>
            <a:ext cx="2837571" cy="338554"/>
          </a:xfrm>
          <a:prstGeom prst="rect">
            <a:avLst/>
          </a:prstGeom>
          <a:noFill/>
        </p:spPr>
        <p:txBody>
          <a:bodyPr wrap="square" rtlCol="0">
            <a:spAutoFit/>
          </a:bodyPr>
          <a:lstStyle/>
          <a:p>
            <a:r>
              <a:rPr lang="en-GB" sz="1600" dirty="0">
                <a:latin typeface="Twinkl" pitchFamily="2" charset="0"/>
              </a:rPr>
              <a:t>the ground.</a:t>
            </a:r>
            <a:endParaRPr lang="en-GB" sz="1600" dirty="0"/>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24485" cy="6858000"/>
          </a:xfrm>
          <a:prstGeom prst="rect">
            <a:avLst/>
          </a:prstGeom>
        </p:spPr>
      </p:pic>
    </p:spTree>
    <p:extLst>
      <p:ext uri="{BB962C8B-B14F-4D97-AF65-F5344CB8AC3E}">
        <p14:creationId xmlns:p14="http://schemas.microsoft.com/office/powerpoint/2010/main" val="321561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3" grpId="0"/>
      <p:bldP spid="14" grpId="0"/>
      <p:bldP spid="1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20"/>
          <p:cNvSpPr txBox="1">
            <a:spLocks/>
          </p:cNvSpPr>
          <p:nvPr/>
        </p:nvSpPr>
        <p:spPr>
          <a:xfrm>
            <a:off x="461961" y="475940"/>
            <a:ext cx="8220075" cy="994306"/>
          </a:xfrm>
          <a:prstGeom prst="roundRect">
            <a:avLst>
              <a:gd name="adj" fmla="val 9641"/>
            </a:avLst>
          </a:prstGeom>
          <a:noFill/>
          <a:ln w="25400">
            <a:noFill/>
          </a:ln>
        </p:spPr>
        <p:txBody>
          <a:bodyPr vert="horz" lIns="252000" tIns="252000" rIns="252000" bIns="252000" rtlCol="0" anchor="ctr" anchorCtr="1">
            <a:normAutofit fontScale="90000" lnSpcReduction="10000"/>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600" dirty="0">
                <a:ea typeface="+mj-lt"/>
                <a:cs typeface="+mj-lt"/>
              </a:rPr>
              <a:t>What Have We Learnt?</a:t>
            </a:r>
            <a:endParaRPr lang="en-GB" sz="3600" b="0" dirty="0">
              <a:solidFill>
                <a:schemeClr val="tx1"/>
              </a:solidFill>
              <a:latin typeface="+mn-lt"/>
            </a:endParaRPr>
          </a:p>
        </p:txBody>
      </p:sp>
      <p:sp>
        <p:nvSpPr>
          <p:cNvPr id="5" name="Rectangle 4"/>
          <p:cNvSpPr/>
          <p:nvPr/>
        </p:nvSpPr>
        <p:spPr>
          <a:xfrm>
            <a:off x="740409" y="1470246"/>
            <a:ext cx="7663175" cy="2340529"/>
          </a:xfrm>
          <a:prstGeom prst="rect">
            <a:avLst/>
          </a:pr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36000" rIns="180000" rtlCol="0" anchor="ctr"/>
          <a:lstStyle/>
          <a:p>
            <a:pPr algn="just"/>
            <a:r>
              <a:rPr lang="en-GB" dirty="0">
                <a:solidFill>
                  <a:schemeClr val="tx1"/>
                </a:solidFill>
                <a:latin typeface="Twinkl" pitchFamily="2" charset="0"/>
                <a:ea typeface="+mn-lt"/>
                <a:cs typeface="+mn-lt"/>
              </a:rPr>
              <a:t>Share something that you have learnt about one of the following types of bridges:</a:t>
            </a:r>
          </a:p>
          <a:p>
            <a:pPr algn="just"/>
            <a:endParaRPr lang="en-GB" dirty="0">
              <a:solidFill>
                <a:schemeClr val="tx1"/>
              </a:solidFill>
              <a:latin typeface="Twinkl" pitchFamily="2" charset="0"/>
              <a:ea typeface="+mn-lt"/>
              <a:cs typeface="+mn-lt"/>
            </a:endParaRPr>
          </a:p>
          <a:p>
            <a:pPr marL="342900" indent="-342900" algn="just">
              <a:buFont typeface="Arial" panose="020B0604020202020204" pitchFamily="34" charset="0"/>
              <a:buChar char="•"/>
            </a:pPr>
            <a:r>
              <a:rPr lang="en-GB" dirty="0">
                <a:solidFill>
                  <a:schemeClr val="tx1"/>
                </a:solidFill>
                <a:latin typeface="Twinkl" pitchFamily="2" charset="0"/>
                <a:ea typeface="+mn-lt"/>
                <a:cs typeface="+mn-lt"/>
              </a:rPr>
              <a:t>Suspension </a:t>
            </a:r>
          </a:p>
          <a:p>
            <a:pPr marL="342900" indent="-342900" algn="just">
              <a:buFont typeface="Arial" panose="020B0604020202020204" pitchFamily="34" charset="0"/>
              <a:buChar char="•"/>
            </a:pPr>
            <a:r>
              <a:rPr lang="en-GB" dirty="0">
                <a:solidFill>
                  <a:schemeClr val="tx1"/>
                </a:solidFill>
                <a:latin typeface="Twinkl" pitchFamily="2" charset="0"/>
                <a:ea typeface="+mn-lt"/>
                <a:cs typeface="+mn-lt"/>
              </a:rPr>
              <a:t>Beam </a:t>
            </a:r>
          </a:p>
          <a:p>
            <a:pPr marL="342900" indent="-342900" algn="just">
              <a:buFont typeface="Arial" panose="020B0604020202020204" pitchFamily="34" charset="0"/>
              <a:buChar char="•"/>
            </a:pPr>
            <a:r>
              <a:rPr lang="en-GB" dirty="0">
                <a:solidFill>
                  <a:schemeClr val="tx1"/>
                </a:solidFill>
                <a:latin typeface="Twinkl" pitchFamily="2" charset="0"/>
                <a:ea typeface="+mn-lt"/>
                <a:cs typeface="+mn-lt"/>
              </a:rPr>
              <a:t>Arch </a:t>
            </a:r>
          </a:p>
          <a:p>
            <a:pPr marL="342900" indent="-342900" algn="just">
              <a:buFont typeface="Arial" panose="020B0604020202020204" pitchFamily="34" charset="0"/>
              <a:buChar char="•"/>
            </a:pPr>
            <a:r>
              <a:rPr lang="en-GB" dirty="0">
                <a:solidFill>
                  <a:schemeClr val="tx1"/>
                </a:solidFill>
                <a:latin typeface="Twinkl" pitchFamily="2" charset="0"/>
                <a:ea typeface="+mn-lt"/>
                <a:cs typeface="+mn-lt"/>
              </a:rPr>
              <a:t>Cantilever </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619074" y="3349617"/>
            <a:ext cx="4237379" cy="3057588"/>
          </a:xfrm>
          <a:prstGeom prst="rect">
            <a:avLst/>
          </a:prstGeom>
        </p:spPr>
      </p:pic>
      <p:sp>
        <p:nvSpPr>
          <p:cNvPr id="3" name="Oval 2"/>
          <p:cNvSpPr/>
          <p:nvPr/>
        </p:nvSpPr>
        <p:spPr>
          <a:xfrm>
            <a:off x="5257713" y="3139866"/>
            <a:ext cx="3145871" cy="3145871"/>
          </a:xfrm>
          <a:prstGeom prst="ellipse">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Twinkl" pitchFamily="2" charset="0"/>
                <a:ea typeface="+mn-lt"/>
                <a:cs typeface="+mn-lt"/>
              </a:rPr>
              <a:t>If you were asked to build a bridge that was strong, which design would you base it on and what materials would you use?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161" y="3354215"/>
            <a:ext cx="4356023" cy="308021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24485" cy="6858000"/>
          </a:xfrm>
          <a:prstGeom prst="rect">
            <a:avLst/>
          </a:prstGeom>
        </p:spPr>
      </p:pic>
    </p:spTree>
    <p:extLst>
      <p:ext uri="{BB962C8B-B14F-4D97-AF65-F5344CB8AC3E}">
        <p14:creationId xmlns:p14="http://schemas.microsoft.com/office/powerpoint/2010/main" val="30538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par>
                          <p:cTn id="16" fill="hold">
                            <p:stCondLst>
                              <p:cond delay="2000"/>
                            </p:stCondLst>
                            <p:childTnLst>
                              <p:par>
                                <p:cTn id="17" presetID="31"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197" y="2661190"/>
            <a:ext cx="8220075" cy="1719742"/>
          </a:xfrm>
          <a:prstGeom prst="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457198" y="478895"/>
            <a:ext cx="8220075" cy="994306"/>
          </a:xfrm>
        </p:spPr>
        <p:txBody>
          <a:bodyPr>
            <a:normAutofit fontScale="90000"/>
          </a:bodyPr>
          <a:lstStyle/>
          <a:p>
            <a:r>
              <a:rPr lang="en-GB" sz="3600" dirty="0">
                <a:latin typeface="+mn-lt"/>
              </a:rPr>
              <a:t>Suspension Bridges</a:t>
            </a:r>
          </a:p>
        </p:txBody>
      </p:sp>
      <p:sp>
        <p:nvSpPr>
          <p:cNvPr id="2" name="Rectangle 1"/>
          <p:cNvSpPr/>
          <p:nvPr/>
        </p:nvSpPr>
        <p:spPr>
          <a:xfrm>
            <a:off x="755651" y="1344302"/>
            <a:ext cx="7632699" cy="11891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solidFill>
                  <a:schemeClr val="tx1"/>
                </a:solidFill>
                <a:latin typeface="Twinkl" pitchFamily="2" charset="0"/>
                <a:ea typeface="+mn-lt"/>
                <a:cs typeface="+mn-lt"/>
              </a:rPr>
              <a:t>A suspension bridge uses ropes, chains or cables to hold the bridge in place. </a:t>
            </a:r>
            <a:r>
              <a:rPr lang="en-GB" dirty="0">
                <a:solidFill>
                  <a:schemeClr val="tx1"/>
                </a:solidFill>
                <a:latin typeface="Twinkl" pitchFamily="2" charset="0"/>
              </a:rPr>
              <a:t>Vertical cables are spaced out along the bridge to secure the deck area (the part that you walk or drive over to get from one side of the bridge to the other).</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750" y="2786358"/>
            <a:ext cx="4627868" cy="3339355"/>
          </a:xfrm>
          <a:prstGeom prst="rect">
            <a:avLst/>
          </a:prstGeom>
        </p:spPr>
      </p:pic>
      <p:sp>
        <p:nvSpPr>
          <p:cNvPr id="9" name="Rectangle 8"/>
          <p:cNvSpPr/>
          <p:nvPr/>
        </p:nvSpPr>
        <p:spPr>
          <a:xfrm>
            <a:off x="3398505" y="2907594"/>
            <a:ext cx="5091225" cy="9322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latin typeface="Twinkl" pitchFamily="2" charset="0"/>
                <a:ea typeface="+mn-lt"/>
                <a:cs typeface="+mn-lt"/>
              </a:rPr>
              <a:t>Suspension bridges can cover large distances. Large pillars at either end of the waterways are connected with cables and the cables are secured, usually to the ground. </a:t>
            </a:r>
          </a:p>
        </p:txBody>
      </p:sp>
      <p:sp>
        <p:nvSpPr>
          <p:cNvPr id="10" name="Rectangle 9"/>
          <p:cNvSpPr/>
          <p:nvPr/>
        </p:nvSpPr>
        <p:spPr>
          <a:xfrm>
            <a:off x="5066238" y="4961858"/>
            <a:ext cx="3322112" cy="1214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latin typeface="Twinkl" pitchFamily="2" charset="0"/>
              </a:rPr>
              <a:t>Due to the variety of materials and the complicated design, suspension bridges are very expensive to build. </a:t>
            </a:r>
          </a:p>
          <a:p>
            <a:r>
              <a:rPr lang="en-GB" dirty="0">
                <a:solidFill>
                  <a:schemeClr val="tx1"/>
                </a:solidFill>
                <a:latin typeface="Twinkl" pitchFamily="2" charset="0"/>
                <a:ea typeface="+mn-lt"/>
                <a:cs typeface="+mn-lt"/>
              </a:rPr>
              <a:t> </a:t>
            </a:r>
          </a:p>
        </p:txBody>
      </p:sp>
    </p:spTree>
    <p:extLst>
      <p:ext uri="{BB962C8B-B14F-4D97-AF65-F5344CB8AC3E}">
        <p14:creationId xmlns:p14="http://schemas.microsoft.com/office/powerpoint/2010/main" val="194598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197" y="2661190"/>
            <a:ext cx="8220075" cy="1719742"/>
          </a:xfrm>
          <a:prstGeom prst="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457198" y="478895"/>
            <a:ext cx="8220075" cy="994306"/>
          </a:xfrm>
        </p:spPr>
        <p:txBody>
          <a:bodyPr>
            <a:normAutofit fontScale="90000"/>
          </a:bodyPr>
          <a:lstStyle/>
          <a:p>
            <a:r>
              <a:rPr lang="en-GB" sz="3600" dirty="0">
                <a:latin typeface="+mn-lt"/>
              </a:rPr>
              <a:t>Suspension Bridges</a:t>
            </a:r>
          </a:p>
        </p:txBody>
      </p:sp>
      <p:sp>
        <p:nvSpPr>
          <p:cNvPr id="2" name="Rectangle 1"/>
          <p:cNvSpPr/>
          <p:nvPr/>
        </p:nvSpPr>
        <p:spPr>
          <a:xfrm>
            <a:off x="755651" y="1344302"/>
            <a:ext cx="7632699" cy="11891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solidFill>
                  <a:schemeClr val="tx1"/>
                </a:solidFill>
                <a:latin typeface="Twinkl" pitchFamily="2" charset="0"/>
              </a:rPr>
              <a:t>The structure of suspension bridges has changed throughout the years. Jacob’s Creek Bridge in Pennsylvania was built in 1801. It was the first suspension bridge to be built using wrought iron chain suspensions. It was 21 metres long.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012895" y="2962878"/>
            <a:ext cx="4627868" cy="3339355"/>
          </a:xfrm>
          <a:prstGeom prst="rect">
            <a:avLst/>
          </a:prstGeom>
        </p:spPr>
      </p:pic>
      <p:sp>
        <p:nvSpPr>
          <p:cNvPr id="9" name="Rectangle 8"/>
          <p:cNvSpPr/>
          <p:nvPr/>
        </p:nvSpPr>
        <p:spPr>
          <a:xfrm>
            <a:off x="764038" y="4518592"/>
            <a:ext cx="3438846" cy="17901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latin typeface="Twinkl" pitchFamily="2" charset="0"/>
              </a:rPr>
              <a:t>Even though engineer James Finlay promised that the bridge would stay standing for 50 years, it was damaged in 1825 and replaced in 1833. </a:t>
            </a:r>
            <a:r>
              <a:rPr lang="en-GB" dirty="0">
                <a:solidFill>
                  <a:schemeClr val="tx1"/>
                </a:solidFill>
                <a:latin typeface="Twinkl" pitchFamily="2" charset="0"/>
                <a:ea typeface="+mn-lt"/>
                <a:cs typeface="+mn-lt"/>
              </a:rPr>
              <a:t> </a:t>
            </a:r>
          </a:p>
        </p:txBody>
      </p:sp>
      <p:sp>
        <p:nvSpPr>
          <p:cNvPr id="10" name="Rectangle 9"/>
          <p:cNvSpPr/>
          <p:nvPr/>
        </p:nvSpPr>
        <p:spPr>
          <a:xfrm>
            <a:off x="764038" y="2496267"/>
            <a:ext cx="5670317" cy="19939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latin typeface="Twinkl" pitchFamily="2" charset="0"/>
              </a:rPr>
              <a:t>If one single link in a chain is damaged, it weakens the whole chain which could lead to the collapse of the bridge. For this reason, wire or cable is used in the design of suspension bridges today. </a:t>
            </a:r>
            <a:r>
              <a:rPr lang="en-GB" dirty="0">
                <a:solidFill>
                  <a:schemeClr val="tx1"/>
                </a:solidFill>
                <a:latin typeface="Twinkl" pitchFamily="2" charset="0"/>
                <a:ea typeface="+mn-lt"/>
                <a:cs typeface="+mn-lt"/>
              </a:rPr>
              <a:t> </a:t>
            </a:r>
          </a:p>
        </p:txBody>
      </p:sp>
    </p:spTree>
    <p:extLst>
      <p:ext uri="{BB962C8B-B14F-4D97-AF65-F5344CB8AC3E}">
        <p14:creationId xmlns:p14="http://schemas.microsoft.com/office/powerpoint/2010/main" val="341605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 b="23614"/>
          <a:stretch/>
        </p:blipFill>
        <p:spPr>
          <a:xfrm>
            <a:off x="755650" y="1720083"/>
            <a:ext cx="7632700" cy="4372741"/>
          </a:xfrm>
          <a:prstGeom prst="rect">
            <a:avLst/>
          </a:prstGeom>
        </p:spPr>
      </p:pic>
      <p:sp>
        <p:nvSpPr>
          <p:cNvPr id="13" name="Oval 12"/>
          <p:cNvSpPr/>
          <p:nvPr/>
        </p:nvSpPr>
        <p:spPr>
          <a:xfrm>
            <a:off x="5418034" y="-1368557"/>
            <a:ext cx="5717136" cy="50347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Twinkl" pitchFamily="2" charset="0"/>
            </a:endParaRPr>
          </a:p>
          <a:p>
            <a:pPr algn="ctr"/>
            <a:r>
              <a:rPr lang="en-GB" sz="1600" dirty="0">
                <a:solidFill>
                  <a:schemeClr val="tx1"/>
                </a:solidFill>
                <a:latin typeface="Twinkl" pitchFamily="2" charset="0"/>
              </a:rPr>
              <a:t>   </a:t>
            </a:r>
          </a:p>
        </p:txBody>
      </p:sp>
      <p:sp>
        <p:nvSpPr>
          <p:cNvPr id="21" name="Title 20"/>
          <p:cNvSpPr>
            <a:spLocks noGrp="1"/>
          </p:cNvSpPr>
          <p:nvPr>
            <p:ph type="title"/>
          </p:nvPr>
        </p:nvSpPr>
        <p:spPr>
          <a:xfrm>
            <a:off x="457198" y="478895"/>
            <a:ext cx="8220075" cy="994306"/>
          </a:xfrm>
        </p:spPr>
        <p:txBody>
          <a:bodyPr>
            <a:normAutofit fontScale="90000"/>
          </a:bodyPr>
          <a:lstStyle/>
          <a:p>
            <a:r>
              <a:rPr lang="en-GB" sz="3600" dirty="0">
                <a:latin typeface="+mn-lt"/>
              </a:rPr>
              <a:t>Suspension Bridges</a:t>
            </a:r>
          </a:p>
        </p:txBody>
      </p:sp>
      <p:sp>
        <p:nvSpPr>
          <p:cNvPr id="2" name="Rectangle 1"/>
          <p:cNvSpPr/>
          <p:nvPr/>
        </p:nvSpPr>
        <p:spPr>
          <a:xfrm>
            <a:off x="3091092" y="1207785"/>
            <a:ext cx="2952283" cy="2938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solidFill>
                  <a:schemeClr val="tx1"/>
                </a:solidFill>
                <a:latin typeface="Twinkl" pitchFamily="2" charset="0"/>
              </a:rPr>
              <a:t>Akashi </a:t>
            </a:r>
            <a:r>
              <a:rPr lang="en-GB" dirty="0" err="1">
                <a:solidFill>
                  <a:schemeClr val="tx1"/>
                </a:solidFill>
                <a:latin typeface="Twinkl" pitchFamily="2" charset="0"/>
              </a:rPr>
              <a:t>Kaiko</a:t>
            </a:r>
            <a:r>
              <a:rPr lang="en-GB" dirty="0">
                <a:solidFill>
                  <a:schemeClr val="tx1"/>
                </a:solidFill>
                <a:latin typeface="Twinkl" pitchFamily="2" charset="0"/>
              </a:rPr>
              <a:t> Bridge, Japan</a:t>
            </a: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24485" cy="6858000"/>
          </a:xfrm>
          <a:prstGeom prst="rect">
            <a:avLst/>
          </a:prstGeom>
        </p:spPr>
      </p:pic>
      <p:sp>
        <p:nvSpPr>
          <p:cNvPr id="22" name="TextBox 21"/>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rPr>
              <a:t>Akashi </a:t>
            </a:r>
            <a:r>
              <a:rPr lang="en-GB" altLang="en-US" sz="500" b="1" dirty="0" err="1">
                <a:latin typeface="Tuffy-TTF" panose="020B0603060100000000" pitchFamily="34" charset="0"/>
                <a:ea typeface="Tuffy" panose="020B0603060100000000" pitchFamily="34" charset="0"/>
                <a:cs typeface="Arial" panose="020B0604020202020204" pitchFamily="34" charset="0"/>
              </a:rPr>
              <a:t>Kaikyo</a:t>
            </a:r>
            <a:r>
              <a:rPr lang="en-GB" altLang="en-US" sz="500" b="1" dirty="0">
                <a:latin typeface="Tuffy-TTF" panose="020B0603060100000000" pitchFamily="34" charset="0"/>
                <a:ea typeface="Tuffy" panose="020B0603060100000000" pitchFamily="34" charset="0"/>
                <a:cs typeface="Arial" panose="020B0604020202020204" pitchFamily="34" charset="0"/>
              </a:rPr>
              <a:t> Bridge, Kobe, Japan</a:t>
            </a:r>
            <a:r>
              <a:rPr lang="en-GB" altLang="en-US" sz="500" dirty="0">
                <a:latin typeface="Tuffy-TTF" panose="020B0603060100000000" pitchFamily="34" charset="0"/>
                <a:ea typeface="Tuffy" panose="020B0603060100000000" pitchFamily="34" charset="0"/>
                <a:cs typeface="Arial" panose="020B0604020202020204" pitchFamily="34" charset="0"/>
              </a:rPr>
              <a:t>” by Andrew Green 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sp>
        <p:nvSpPr>
          <p:cNvPr id="12" name="TextBox 11"/>
          <p:cNvSpPr txBox="1"/>
          <p:nvPr/>
        </p:nvSpPr>
        <p:spPr>
          <a:xfrm>
            <a:off x="5667853" y="1655820"/>
            <a:ext cx="3153398" cy="338554"/>
          </a:xfrm>
          <a:prstGeom prst="rect">
            <a:avLst/>
          </a:prstGeom>
          <a:noFill/>
        </p:spPr>
        <p:txBody>
          <a:bodyPr wrap="square" rtlCol="0">
            <a:spAutoFit/>
          </a:bodyPr>
          <a:lstStyle/>
          <a:p>
            <a:r>
              <a:rPr lang="en-GB" sz="1600" dirty="0">
                <a:latin typeface="Twinkl" pitchFamily="2" charset="0"/>
              </a:rPr>
              <a:t>The world’s longest</a:t>
            </a:r>
            <a:endParaRPr lang="en-GB" sz="1600" dirty="0"/>
          </a:p>
        </p:txBody>
      </p:sp>
      <p:sp>
        <p:nvSpPr>
          <p:cNvPr id="17" name="TextBox 16"/>
          <p:cNvSpPr txBox="1"/>
          <p:nvPr/>
        </p:nvSpPr>
        <p:spPr>
          <a:xfrm>
            <a:off x="5813132" y="1933479"/>
            <a:ext cx="2409914" cy="615553"/>
          </a:xfrm>
          <a:prstGeom prst="rect">
            <a:avLst/>
          </a:prstGeom>
          <a:noFill/>
        </p:spPr>
        <p:txBody>
          <a:bodyPr wrap="square" rtlCol="0">
            <a:spAutoFit/>
          </a:bodyPr>
          <a:lstStyle/>
          <a:p>
            <a:r>
              <a:rPr lang="en-GB" sz="1600" dirty="0">
                <a:latin typeface="Twinkl" pitchFamily="2" charset="0"/>
              </a:rPr>
              <a:t>suspension bridge is</a:t>
            </a:r>
          </a:p>
          <a:p>
            <a:endParaRPr lang="en-GB" dirty="0"/>
          </a:p>
        </p:txBody>
      </p:sp>
      <p:sp>
        <p:nvSpPr>
          <p:cNvPr id="18" name="TextBox 17"/>
          <p:cNvSpPr txBox="1"/>
          <p:nvPr/>
        </p:nvSpPr>
        <p:spPr>
          <a:xfrm>
            <a:off x="5963432" y="2232598"/>
            <a:ext cx="2126405" cy="338554"/>
          </a:xfrm>
          <a:prstGeom prst="rect">
            <a:avLst/>
          </a:prstGeom>
          <a:noFill/>
        </p:spPr>
        <p:txBody>
          <a:bodyPr wrap="square" rtlCol="0">
            <a:spAutoFit/>
          </a:bodyPr>
          <a:lstStyle/>
          <a:p>
            <a:r>
              <a:rPr lang="en-GB" sz="1600" dirty="0">
                <a:latin typeface="Twinkl" pitchFamily="2" charset="0"/>
              </a:rPr>
              <a:t>the Akashi </a:t>
            </a:r>
            <a:r>
              <a:rPr lang="en-GB" sz="1600" dirty="0" err="1">
                <a:latin typeface="Twinkl" pitchFamily="2" charset="0"/>
              </a:rPr>
              <a:t>Kaikyo</a:t>
            </a:r>
            <a:endParaRPr lang="en-GB" sz="1600" dirty="0"/>
          </a:p>
        </p:txBody>
      </p:sp>
      <p:sp>
        <p:nvSpPr>
          <p:cNvPr id="19" name="TextBox 18"/>
          <p:cNvSpPr txBox="1"/>
          <p:nvPr/>
        </p:nvSpPr>
        <p:spPr>
          <a:xfrm>
            <a:off x="6157127" y="2513130"/>
            <a:ext cx="1993196" cy="338554"/>
          </a:xfrm>
          <a:prstGeom prst="rect">
            <a:avLst/>
          </a:prstGeom>
          <a:noFill/>
        </p:spPr>
        <p:txBody>
          <a:bodyPr wrap="square" rtlCol="0">
            <a:spAutoFit/>
          </a:bodyPr>
          <a:lstStyle/>
          <a:p>
            <a:r>
              <a:rPr lang="en-GB" sz="1600" dirty="0">
                <a:latin typeface="Twinkl" pitchFamily="2" charset="0"/>
              </a:rPr>
              <a:t>Bridge in Japan. </a:t>
            </a:r>
            <a:endParaRPr lang="en-GB" sz="1600" dirty="0"/>
          </a:p>
        </p:txBody>
      </p:sp>
      <p:sp>
        <p:nvSpPr>
          <p:cNvPr id="23" name="TextBox 22"/>
          <p:cNvSpPr txBox="1"/>
          <p:nvPr/>
        </p:nvSpPr>
        <p:spPr>
          <a:xfrm>
            <a:off x="6551293" y="2797633"/>
            <a:ext cx="1974078" cy="338554"/>
          </a:xfrm>
          <a:prstGeom prst="rect">
            <a:avLst/>
          </a:prstGeom>
          <a:noFill/>
        </p:spPr>
        <p:txBody>
          <a:bodyPr wrap="square" rtlCol="0">
            <a:spAutoFit/>
          </a:bodyPr>
          <a:lstStyle/>
          <a:p>
            <a:r>
              <a:rPr lang="en-GB" sz="1600" dirty="0">
                <a:latin typeface="Twinkl" pitchFamily="2" charset="0"/>
              </a:rPr>
              <a:t>It is almost 2.5</a:t>
            </a:r>
            <a:endParaRPr lang="en-GB" sz="1600" dirty="0"/>
          </a:p>
        </p:txBody>
      </p:sp>
      <p:sp>
        <p:nvSpPr>
          <p:cNvPr id="24" name="TextBox 23"/>
          <p:cNvSpPr txBox="1"/>
          <p:nvPr/>
        </p:nvSpPr>
        <p:spPr>
          <a:xfrm>
            <a:off x="6958685" y="3078165"/>
            <a:ext cx="1809952" cy="338554"/>
          </a:xfrm>
          <a:prstGeom prst="rect">
            <a:avLst/>
          </a:prstGeom>
          <a:noFill/>
        </p:spPr>
        <p:txBody>
          <a:bodyPr wrap="square" rtlCol="0">
            <a:spAutoFit/>
          </a:bodyPr>
          <a:lstStyle/>
          <a:p>
            <a:r>
              <a:rPr lang="en-GB" sz="1600" dirty="0">
                <a:latin typeface="Twinkl" pitchFamily="2" charset="0"/>
              </a:rPr>
              <a:t>miles long.</a:t>
            </a:r>
            <a:endParaRPr lang="en-GB" sz="1600" dirty="0"/>
          </a:p>
        </p:txBody>
      </p:sp>
    </p:spTree>
    <p:extLst>
      <p:ext uri="{BB962C8B-B14F-4D97-AF65-F5344CB8AC3E}">
        <p14:creationId xmlns:p14="http://schemas.microsoft.com/office/powerpoint/2010/main" val="177751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dissolve">
                                      <p:cBhvr>
                                        <p:cTn id="13" dur="500"/>
                                        <p:tgtEl>
                                          <p:spTgt spid="1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dissolve">
                                      <p:cBhvr>
                                        <p:cTn id="16" dur="500"/>
                                        <p:tgtEl>
                                          <p:spTgt spid="19"/>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dissolve">
                                      <p:cBhvr>
                                        <p:cTn id="19" dur="500"/>
                                        <p:tgtEl>
                                          <p:spTgt spid="23"/>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dissolve">
                                      <p:cBhvr>
                                        <p:cTn id="22" dur="500"/>
                                        <p:tgtEl>
                                          <p:spTgt spid="24"/>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dissolv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p:bldP spid="17" grpId="0"/>
      <p:bldP spid="18" grpId="0"/>
      <p:bldP spid="19" grpId="0"/>
      <p:bldP spid="23"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208" t="110" b="14650"/>
          <a:stretch/>
        </p:blipFill>
        <p:spPr>
          <a:xfrm>
            <a:off x="755650" y="1640793"/>
            <a:ext cx="7632700" cy="4452032"/>
          </a:xfrm>
          <a:prstGeom prst="rect">
            <a:avLst/>
          </a:prstGeom>
        </p:spPr>
      </p:pic>
      <p:sp>
        <p:nvSpPr>
          <p:cNvPr id="8" name="Oval 7"/>
          <p:cNvSpPr/>
          <p:nvPr/>
        </p:nvSpPr>
        <p:spPr>
          <a:xfrm>
            <a:off x="5263111" y="-1515861"/>
            <a:ext cx="5701141" cy="51034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Twinkl" pitchFamily="2" charset="0"/>
            </a:endParaRPr>
          </a:p>
          <a:p>
            <a:pPr algn="ctr"/>
            <a:r>
              <a:rPr lang="en-GB" sz="1600" dirty="0">
                <a:solidFill>
                  <a:schemeClr val="tx1"/>
                </a:solidFill>
                <a:latin typeface="Twinkl" pitchFamily="2" charset="0"/>
              </a:rPr>
              <a:t>  </a:t>
            </a:r>
          </a:p>
        </p:txBody>
      </p:sp>
      <p:sp>
        <p:nvSpPr>
          <p:cNvPr id="2" name="Rectangle 1"/>
          <p:cNvSpPr/>
          <p:nvPr/>
        </p:nvSpPr>
        <p:spPr>
          <a:xfrm>
            <a:off x="3216927" y="1207785"/>
            <a:ext cx="2848314" cy="2938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solidFill>
                  <a:schemeClr val="tx1"/>
                </a:solidFill>
                <a:latin typeface="Twinkl" pitchFamily="2" charset="0"/>
              </a:rPr>
              <a:t>Golden Gate Bridge, USA</a:t>
            </a:r>
          </a:p>
        </p:txBody>
      </p:sp>
      <p:sp>
        <p:nvSpPr>
          <p:cNvPr id="21" name="Title 20"/>
          <p:cNvSpPr>
            <a:spLocks noGrp="1"/>
          </p:cNvSpPr>
          <p:nvPr>
            <p:ph type="title"/>
          </p:nvPr>
        </p:nvSpPr>
        <p:spPr>
          <a:xfrm>
            <a:off x="457198" y="478895"/>
            <a:ext cx="8220075" cy="994306"/>
          </a:xfrm>
        </p:spPr>
        <p:txBody>
          <a:bodyPr>
            <a:normAutofit fontScale="90000"/>
          </a:bodyPr>
          <a:lstStyle/>
          <a:p>
            <a:r>
              <a:rPr lang="en-GB" sz="3600" dirty="0">
                <a:solidFill>
                  <a:schemeClr val="tx1"/>
                </a:solidFill>
                <a:latin typeface="+mn-lt"/>
              </a:rPr>
              <a:t>Suspension Bridges</a:t>
            </a:r>
          </a:p>
        </p:txBody>
      </p:sp>
      <p:sp>
        <p:nvSpPr>
          <p:cNvPr id="10" name="TextBox 9"/>
          <p:cNvSpPr txBox="1"/>
          <p:nvPr/>
        </p:nvSpPr>
        <p:spPr>
          <a:xfrm>
            <a:off x="5501218" y="1501607"/>
            <a:ext cx="2910978" cy="338554"/>
          </a:xfrm>
          <a:prstGeom prst="rect">
            <a:avLst/>
          </a:prstGeom>
          <a:noFill/>
        </p:spPr>
        <p:txBody>
          <a:bodyPr wrap="square" rtlCol="0">
            <a:spAutoFit/>
          </a:bodyPr>
          <a:lstStyle/>
          <a:p>
            <a:r>
              <a:rPr lang="en-GB" sz="1600" dirty="0">
                <a:latin typeface="Twinkl" pitchFamily="2" charset="0"/>
              </a:rPr>
              <a:t>Modern suspension bridges</a:t>
            </a:r>
            <a:endParaRPr lang="en-GB" sz="1600" dirty="0"/>
          </a:p>
        </p:txBody>
      </p:sp>
      <p:sp>
        <p:nvSpPr>
          <p:cNvPr id="3" name="TextBox 2"/>
          <p:cNvSpPr txBox="1"/>
          <p:nvPr/>
        </p:nvSpPr>
        <p:spPr>
          <a:xfrm>
            <a:off x="5648769" y="1762575"/>
            <a:ext cx="3213218" cy="338554"/>
          </a:xfrm>
          <a:prstGeom prst="rect">
            <a:avLst/>
          </a:prstGeom>
          <a:noFill/>
        </p:spPr>
        <p:txBody>
          <a:bodyPr wrap="square" rtlCol="0">
            <a:spAutoFit/>
          </a:bodyPr>
          <a:lstStyle/>
          <a:p>
            <a:r>
              <a:rPr lang="en-GB" sz="1600" dirty="0">
                <a:latin typeface="Twinkl" pitchFamily="2" charset="0"/>
              </a:rPr>
              <a:t>use thin pieces of steel twined</a:t>
            </a:r>
            <a:endParaRPr lang="en-GB" sz="1600" dirty="0"/>
          </a:p>
        </p:txBody>
      </p:sp>
      <p:sp>
        <p:nvSpPr>
          <p:cNvPr id="4" name="TextBox 3"/>
          <p:cNvSpPr txBox="1"/>
          <p:nvPr/>
        </p:nvSpPr>
        <p:spPr>
          <a:xfrm>
            <a:off x="5836775" y="2032089"/>
            <a:ext cx="3008120" cy="338554"/>
          </a:xfrm>
          <a:prstGeom prst="rect">
            <a:avLst/>
          </a:prstGeom>
          <a:noFill/>
        </p:spPr>
        <p:txBody>
          <a:bodyPr wrap="square" rtlCol="0">
            <a:spAutoFit/>
          </a:bodyPr>
          <a:lstStyle/>
          <a:p>
            <a:r>
              <a:rPr lang="en-GB" sz="1600" dirty="0">
                <a:latin typeface="Twinkl" pitchFamily="2" charset="0"/>
              </a:rPr>
              <a:t>together to make a strong</a:t>
            </a:r>
            <a:endParaRPr lang="en-GB" sz="1600" dirty="0"/>
          </a:p>
        </p:txBody>
      </p:sp>
      <p:sp>
        <p:nvSpPr>
          <p:cNvPr id="9" name="TextBox 8"/>
          <p:cNvSpPr txBox="1"/>
          <p:nvPr/>
        </p:nvSpPr>
        <p:spPr>
          <a:xfrm>
            <a:off x="6063520" y="2301603"/>
            <a:ext cx="2718719" cy="338554"/>
          </a:xfrm>
          <a:prstGeom prst="rect">
            <a:avLst/>
          </a:prstGeom>
          <a:noFill/>
        </p:spPr>
        <p:txBody>
          <a:bodyPr wrap="square" rtlCol="0">
            <a:spAutoFit/>
          </a:bodyPr>
          <a:lstStyle/>
          <a:p>
            <a:r>
              <a:rPr lang="en-GB" sz="1600" dirty="0">
                <a:latin typeface="Twinkl" pitchFamily="2" charset="0"/>
              </a:rPr>
              <a:t>cable. The Golden Gate</a:t>
            </a:r>
            <a:endParaRPr lang="en-GB" sz="1600" dirty="0"/>
          </a:p>
        </p:txBody>
      </p:sp>
      <p:sp>
        <p:nvSpPr>
          <p:cNvPr id="11" name="TextBox 10"/>
          <p:cNvSpPr txBox="1"/>
          <p:nvPr/>
        </p:nvSpPr>
        <p:spPr>
          <a:xfrm>
            <a:off x="6315340" y="2571117"/>
            <a:ext cx="2751746" cy="338554"/>
          </a:xfrm>
          <a:prstGeom prst="rect">
            <a:avLst/>
          </a:prstGeom>
          <a:noFill/>
        </p:spPr>
        <p:txBody>
          <a:bodyPr wrap="square" rtlCol="0">
            <a:spAutoFit/>
          </a:bodyPr>
          <a:lstStyle/>
          <a:p>
            <a:r>
              <a:rPr lang="en-GB" sz="1600" dirty="0">
                <a:latin typeface="Twinkl" pitchFamily="2" charset="0"/>
              </a:rPr>
              <a:t>Bridge in San Francisco</a:t>
            </a:r>
            <a:endParaRPr lang="en-GB" sz="1600" dirty="0"/>
          </a:p>
        </p:txBody>
      </p:sp>
      <p:sp>
        <p:nvSpPr>
          <p:cNvPr id="12" name="TextBox 11"/>
          <p:cNvSpPr txBox="1"/>
          <p:nvPr/>
        </p:nvSpPr>
        <p:spPr>
          <a:xfrm>
            <a:off x="6695628" y="2845098"/>
            <a:ext cx="2059537" cy="615553"/>
          </a:xfrm>
          <a:prstGeom prst="rect">
            <a:avLst/>
          </a:prstGeom>
          <a:noFill/>
        </p:spPr>
        <p:txBody>
          <a:bodyPr wrap="square" rtlCol="0">
            <a:spAutoFit/>
          </a:bodyPr>
          <a:lstStyle/>
          <a:p>
            <a:r>
              <a:rPr lang="en-GB" sz="1600" dirty="0">
                <a:latin typeface="Twinkl" pitchFamily="2" charset="0"/>
              </a:rPr>
              <a:t>uses 80,000 miles</a:t>
            </a:r>
            <a:endParaRPr lang="en-GB" sz="1600" dirty="0"/>
          </a:p>
          <a:p>
            <a:endParaRPr lang="en-GB" dirty="0"/>
          </a:p>
        </p:txBody>
      </p:sp>
      <p:sp>
        <p:nvSpPr>
          <p:cNvPr id="13" name="TextBox 12"/>
          <p:cNvSpPr txBox="1"/>
          <p:nvPr/>
        </p:nvSpPr>
        <p:spPr>
          <a:xfrm>
            <a:off x="7148559" y="3129403"/>
            <a:ext cx="2089445" cy="338554"/>
          </a:xfrm>
          <a:prstGeom prst="rect">
            <a:avLst/>
          </a:prstGeom>
          <a:noFill/>
        </p:spPr>
        <p:txBody>
          <a:bodyPr wrap="square" rtlCol="0">
            <a:spAutoFit/>
          </a:bodyPr>
          <a:lstStyle/>
          <a:p>
            <a:r>
              <a:rPr lang="en-GB" sz="1600" dirty="0">
                <a:latin typeface="Twinkl" pitchFamily="2" charset="0"/>
              </a:rPr>
              <a:t>of cable.</a:t>
            </a:r>
            <a:endParaRPr lang="en-GB" sz="1600" dirty="0"/>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84" y="0"/>
            <a:ext cx="9124485" cy="6858000"/>
          </a:xfrm>
          <a:prstGeom prst="rect">
            <a:avLst/>
          </a:prstGeom>
        </p:spPr>
      </p:pic>
      <p:sp>
        <p:nvSpPr>
          <p:cNvPr id="14" name="TextBox 13"/>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rPr>
              <a:t>Golden Gate Bridge</a:t>
            </a:r>
            <a:r>
              <a:rPr lang="en-GB" altLang="en-US" sz="500" dirty="0">
                <a:latin typeface="Tuffy-TTF" panose="020B0603060100000000" pitchFamily="34" charset="0"/>
                <a:ea typeface="Tuffy" panose="020B0603060100000000" pitchFamily="34" charset="0"/>
                <a:cs typeface="Arial" panose="020B0604020202020204" pitchFamily="34" charset="0"/>
              </a:rPr>
              <a:t>” by Tom Hilton 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spTree>
    <p:extLst>
      <p:ext uri="{BB962C8B-B14F-4D97-AF65-F5344CB8AC3E}">
        <p14:creationId xmlns:p14="http://schemas.microsoft.com/office/powerpoint/2010/main" val="2607926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dissolve">
                                      <p:cBhvr>
                                        <p:cTn id="16" dur="500"/>
                                        <p:tgtEl>
                                          <p:spTgt spid="3"/>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dissolve">
                                      <p:cBhvr>
                                        <p:cTn id="25" dur="500"/>
                                        <p:tgtEl>
                                          <p:spTgt spid="12"/>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dissolv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3" grpId="0"/>
      <p:bldP spid="4" grpId="0"/>
      <p:bldP spid="9" grpId="0"/>
      <p:bldP spid="11"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9723"/>
          <a:stretch/>
        </p:blipFill>
        <p:spPr>
          <a:xfrm>
            <a:off x="755650" y="1786369"/>
            <a:ext cx="7632700" cy="4306456"/>
          </a:xfrm>
          <a:prstGeom prst="rect">
            <a:avLst/>
          </a:prstGeom>
        </p:spPr>
      </p:pic>
      <p:sp>
        <p:nvSpPr>
          <p:cNvPr id="7" name="Oval 6"/>
          <p:cNvSpPr/>
          <p:nvPr/>
        </p:nvSpPr>
        <p:spPr>
          <a:xfrm>
            <a:off x="6040074" y="-550756"/>
            <a:ext cx="4263544" cy="37307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Twinkl" pitchFamily="2" charset="0"/>
            </a:endParaRPr>
          </a:p>
          <a:p>
            <a:pPr algn="ctr"/>
            <a:r>
              <a:rPr lang="en-GB" sz="1600" dirty="0">
                <a:solidFill>
                  <a:schemeClr val="tx1"/>
                </a:solidFill>
                <a:latin typeface="Twinkl" pitchFamily="2" charset="0"/>
              </a:rPr>
              <a:t> </a:t>
            </a:r>
          </a:p>
        </p:txBody>
      </p:sp>
      <p:sp>
        <p:nvSpPr>
          <p:cNvPr id="15" name="Title 20"/>
          <p:cNvSpPr txBox="1">
            <a:spLocks/>
          </p:cNvSpPr>
          <p:nvPr/>
        </p:nvSpPr>
        <p:spPr>
          <a:xfrm>
            <a:off x="539750" y="500344"/>
            <a:ext cx="8220075" cy="994306"/>
          </a:xfrm>
          <a:prstGeom prst="roundRect">
            <a:avLst>
              <a:gd name="adj" fmla="val 9641"/>
            </a:avLst>
          </a:prstGeom>
          <a:noFill/>
          <a:ln w="25400">
            <a:noFill/>
          </a:ln>
        </p:spPr>
        <p:txBody>
          <a:bodyPr vert="horz" lIns="252000" tIns="252000" rIns="252000" bIns="252000" rtlCol="0" anchor="ctr" anchorCtr="1">
            <a:normAutofit fontScale="90000" lnSpcReduction="10000"/>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600" dirty="0">
                <a:solidFill>
                  <a:schemeClr val="tx1"/>
                </a:solidFill>
                <a:latin typeface="+mn-lt"/>
              </a:rPr>
              <a:t>Suspension Bridges</a:t>
            </a:r>
          </a:p>
        </p:txBody>
      </p:sp>
      <p:sp>
        <p:nvSpPr>
          <p:cNvPr id="10" name="TextBox 9"/>
          <p:cNvSpPr txBox="1"/>
          <p:nvPr/>
        </p:nvSpPr>
        <p:spPr>
          <a:xfrm>
            <a:off x="6130662" y="1681680"/>
            <a:ext cx="2910978" cy="338554"/>
          </a:xfrm>
          <a:prstGeom prst="rect">
            <a:avLst/>
          </a:prstGeom>
          <a:noFill/>
        </p:spPr>
        <p:txBody>
          <a:bodyPr wrap="square" rtlCol="0">
            <a:spAutoFit/>
          </a:bodyPr>
          <a:lstStyle/>
          <a:p>
            <a:r>
              <a:rPr lang="en-GB" sz="1600" dirty="0">
                <a:latin typeface="Twinkl" pitchFamily="2" charset="0"/>
              </a:rPr>
              <a:t>The Brooklyn Bridge in</a:t>
            </a:r>
            <a:endParaRPr lang="en-GB" sz="1600" dirty="0"/>
          </a:p>
        </p:txBody>
      </p:sp>
      <p:sp>
        <p:nvSpPr>
          <p:cNvPr id="14" name="TextBox 13"/>
          <p:cNvSpPr txBox="1"/>
          <p:nvPr/>
        </p:nvSpPr>
        <p:spPr>
          <a:xfrm>
            <a:off x="6272567" y="1956855"/>
            <a:ext cx="3170490" cy="338554"/>
          </a:xfrm>
          <a:prstGeom prst="rect">
            <a:avLst/>
          </a:prstGeom>
          <a:noFill/>
        </p:spPr>
        <p:txBody>
          <a:bodyPr wrap="square" rtlCol="0">
            <a:spAutoFit/>
          </a:bodyPr>
          <a:lstStyle/>
          <a:p>
            <a:r>
              <a:rPr lang="en-GB" sz="1600" dirty="0">
                <a:latin typeface="Twinkl" pitchFamily="2" charset="0"/>
              </a:rPr>
              <a:t>New York crosses</a:t>
            </a:r>
            <a:endParaRPr lang="en-GB" sz="1600" dirty="0"/>
          </a:p>
        </p:txBody>
      </p:sp>
      <p:sp>
        <p:nvSpPr>
          <p:cNvPr id="16" name="TextBox 15"/>
          <p:cNvSpPr txBox="1"/>
          <p:nvPr/>
        </p:nvSpPr>
        <p:spPr>
          <a:xfrm>
            <a:off x="6541178" y="2192729"/>
            <a:ext cx="2845750" cy="338554"/>
          </a:xfrm>
          <a:prstGeom prst="rect">
            <a:avLst/>
          </a:prstGeom>
          <a:noFill/>
        </p:spPr>
        <p:txBody>
          <a:bodyPr wrap="square" rtlCol="0">
            <a:spAutoFit/>
          </a:bodyPr>
          <a:lstStyle/>
          <a:p>
            <a:r>
              <a:rPr lang="en-GB" sz="1600" dirty="0">
                <a:latin typeface="Twinkl" pitchFamily="2" charset="0"/>
              </a:rPr>
              <a:t>between Manhattan</a:t>
            </a:r>
            <a:endParaRPr lang="en-GB" sz="1600" dirty="0"/>
          </a:p>
        </p:txBody>
      </p:sp>
      <p:sp>
        <p:nvSpPr>
          <p:cNvPr id="2" name="Rectangle 1"/>
          <p:cNvSpPr/>
          <p:nvPr/>
        </p:nvSpPr>
        <p:spPr>
          <a:xfrm>
            <a:off x="3443430" y="1229427"/>
            <a:ext cx="2596644" cy="2938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solidFill>
                  <a:schemeClr val="tx1"/>
                </a:solidFill>
                <a:latin typeface="Twinkl" pitchFamily="2" charset="0"/>
              </a:rPr>
              <a:t>Brooklyn Bridge, USA</a:t>
            </a: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14" y="0"/>
            <a:ext cx="9124485" cy="6858000"/>
          </a:xfrm>
          <a:prstGeom prst="rect">
            <a:avLst/>
          </a:prstGeom>
        </p:spPr>
      </p:pic>
      <p:sp>
        <p:nvSpPr>
          <p:cNvPr id="21" name="TextBox 20"/>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rPr>
              <a:t>Brooklyn bridge</a:t>
            </a:r>
            <a:r>
              <a:rPr lang="en-GB" altLang="en-US" sz="500" dirty="0">
                <a:latin typeface="Tuffy-TTF" panose="020B0603060100000000" pitchFamily="34" charset="0"/>
                <a:ea typeface="Tuffy" panose="020B0603060100000000" pitchFamily="34" charset="0"/>
                <a:cs typeface="Arial" panose="020B0604020202020204" pitchFamily="34" charset="0"/>
              </a:rPr>
              <a:t>” by Tomasz </a:t>
            </a:r>
            <a:r>
              <a:rPr lang="en-GB" altLang="en-US" sz="500" dirty="0" err="1">
                <a:latin typeface="Tuffy-TTF" panose="020B0603060100000000" pitchFamily="34" charset="0"/>
                <a:ea typeface="Tuffy" panose="020B0603060100000000" pitchFamily="34" charset="0"/>
                <a:cs typeface="Arial" panose="020B0604020202020204" pitchFamily="34" charset="0"/>
              </a:rPr>
              <a:t>Baranowski</a:t>
            </a:r>
            <a:r>
              <a:rPr lang="en-GB" altLang="en-US" sz="500" dirty="0">
                <a:latin typeface="Tuffy-TTF" panose="020B0603060100000000" pitchFamily="34" charset="0"/>
                <a:ea typeface="Tuffy" panose="020B0603060100000000" pitchFamily="34" charset="0"/>
                <a:cs typeface="Arial" panose="020B0604020202020204" pitchFamily="34" charset="0"/>
              </a:rPr>
              <a:t> 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sp>
        <p:nvSpPr>
          <p:cNvPr id="3" name="TextBox 2"/>
          <p:cNvSpPr txBox="1"/>
          <p:nvPr/>
        </p:nvSpPr>
        <p:spPr>
          <a:xfrm>
            <a:off x="6778279" y="2443232"/>
            <a:ext cx="1644959" cy="338554"/>
          </a:xfrm>
          <a:prstGeom prst="rect">
            <a:avLst/>
          </a:prstGeom>
          <a:noFill/>
        </p:spPr>
        <p:txBody>
          <a:bodyPr wrap="square" rtlCol="0">
            <a:spAutoFit/>
          </a:bodyPr>
          <a:lstStyle/>
          <a:p>
            <a:r>
              <a:rPr lang="en-GB" sz="1600" dirty="0"/>
              <a:t>and Brooklyn.</a:t>
            </a:r>
          </a:p>
        </p:txBody>
      </p:sp>
    </p:spTree>
    <p:extLst>
      <p:ext uri="{BB962C8B-B14F-4D97-AF65-F5344CB8AC3E}">
        <p14:creationId xmlns:p14="http://schemas.microsoft.com/office/powerpoint/2010/main" val="394786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dissolve">
                                      <p:cBhvr>
                                        <p:cTn id="16" dur="500"/>
                                        <p:tgtEl>
                                          <p:spTgt spid="16"/>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dissolv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4" grpId="0"/>
      <p:bldP spid="16"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6580" b="15723"/>
          <a:stretch/>
        </p:blipFill>
        <p:spPr>
          <a:xfrm>
            <a:off x="754426" y="1652631"/>
            <a:ext cx="7655840" cy="4461284"/>
          </a:xfrm>
          <a:prstGeom prst="rect">
            <a:avLst/>
          </a:prstGeom>
        </p:spPr>
      </p:pic>
      <p:sp>
        <p:nvSpPr>
          <p:cNvPr id="7" name="Oval 6"/>
          <p:cNvSpPr/>
          <p:nvPr/>
        </p:nvSpPr>
        <p:spPr>
          <a:xfrm>
            <a:off x="5591934" y="-259653"/>
            <a:ext cx="4669740" cy="43007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Twinkl" pitchFamily="2" charset="0"/>
            </a:endParaRPr>
          </a:p>
          <a:p>
            <a:pPr algn="ctr"/>
            <a:r>
              <a:rPr lang="en-GB" sz="1600" dirty="0">
                <a:solidFill>
                  <a:schemeClr val="tx1"/>
                </a:solidFill>
                <a:latin typeface="Twinkl" pitchFamily="2" charset="0"/>
              </a:rPr>
              <a:t> </a:t>
            </a:r>
          </a:p>
        </p:txBody>
      </p:sp>
      <p:sp>
        <p:nvSpPr>
          <p:cNvPr id="15" name="Title 20"/>
          <p:cNvSpPr txBox="1">
            <a:spLocks/>
          </p:cNvSpPr>
          <p:nvPr/>
        </p:nvSpPr>
        <p:spPr>
          <a:xfrm>
            <a:off x="539750" y="500344"/>
            <a:ext cx="8220075" cy="994306"/>
          </a:xfrm>
          <a:prstGeom prst="roundRect">
            <a:avLst>
              <a:gd name="adj" fmla="val 9641"/>
            </a:avLst>
          </a:prstGeom>
          <a:noFill/>
          <a:ln w="25400">
            <a:noFill/>
          </a:ln>
        </p:spPr>
        <p:txBody>
          <a:bodyPr vert="horz" lIns="252000" tIns="252000" rIns="252000" bIns="252000" rtlCol="0" anchor="ctr" anchorCtr="1">
            <a:normAutofit fontScale="90000" lnSpcReduction="10000"/>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600" dirty="0">
                <a:solidFill>
                  <a:schemeClr val="tx1"/>
                </a:solidFill>
                <a:latin typeface="+mn-lt"/>
              </a:rPr>
              <a:t>Suspension Bridges</a:t>
            </a:r>
          </a:p>
        </p:txBody>
      </p:sp>
      <p:sp>
        <p:nvSpPr>
          <p:cNvPr id="2" name="Rectangle 1"/>
          <p:cNvSpPr/>
          <p:nvPr/>
        </p:nvSpPr>
        <p:spPr>
          <a:xfrm>
            <a:off x="3111584" y="1186198"/>
            <a:ext cx="3076405" cy="380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solidFill>
                  <a:schemeClr val="tx1"/>
                </a:solidFill>
                <a:latin typeface="Twinkl" pitchFamily="2" charset="0"/>
              </a:rPr>
              <a:t>Forth Road Bridge, Scotland</a:t>
            </a:r>
          </a:p>
        </p:txBody>
      </p:sp>
      <p:sp>
        <p:nvSpPr>
          <p:cNvPr id="4" name="TextBox 3"/>
          <p:cNvSpPr txBox="1"/>
          <p:nvPr/>
        </p:nvSpPr>
        <p:spPr>
          <a:xfrm>
            <a:off x="6129540" y="2935734"/>
            <a:ext cx="2768031" cy="615553"/>
          </a:xfrm>
          <a:prstGeom prst="rect">
            <a:avLst/>
          </a:prstGeom>
          <a:noFill/>
        </p:spPr>
        <p:txBody>
          <a:bodyPr wrap="square" rtlCol="0">
            <a:spAutoFit/>
          </a:bodyPr>
          <a:lstStyle/>
          <a:p>
            <a:r>
              <a:rPr lang="en-GB" sz="1600" dirty="0">
                <a:latin typeface="Twinkl" pitchFamily="2" charset="0"/>
              </a:rPr>
              <a:t>30,000 miles of steel wire.  </a:t>
            </a:r>
          </a:p>
          <a:p>
            <a:endParaRPr lang="en-GB" dirty="0"/>
          </a:p>
        </p:txBody>
      </p:sp>
      <p:sp>
        <p:nvSpPr>
          <p:cNvPr id="6" name="TextBox 5"/>
          <p:cNvSpPr txBox="1"/>
          <p:nvPr/>
        </p:nvSpPr>
        <p:spPr>
          <a:xfrm>
            <a:off x="5650657" y="1667802"/>
            <a:ext cx="2575420" cy="338554"/>
          </a:xfrm>
          <a:prstGeom prst="rect">
            <a:avLst/>
          </a:prstGeom>
          <a:noFill/>
        </p:spPr>
        <p:txBody>
          <a:bodyPr wrap="square" rtlCol="0">
            <a:spAutoFit/>
          </a:bodyPr>
          <a:lstStyle/>
          <a:p>
            <a:r>
              <a:rPr lang="en-GB" sz="1600" dirty="0">
                <a:latin typeface="Twinkl" pitchFamily="2" charset="0"/>
              </a:rPr>
              <a:t>The Forth Road Bridge is</a:t>
            </a:r>
            <a:endParaRPr lang="en-GB" sz="1600" dirty="0"/>
          </a:p>
        </p:txBody>
      </p:sp>
      <p:sp>
        <p:nvSpPr>
          <p:cNvPr id="21" name="TextBox 20"/>
          <p:cNvSpPr txBox="1"/>
          <p:nvPr/>
        </p:nvSpPr>
        <p:spPr>
          <a:xfrm>
            <a:off x="5721291" y="1990974"/>
            <a:ext cx="2785145" cy="338554"/>
          </a:xfrm>
          <a:prstGeom prst="rect">
            <a:avLst/>
          </a:prstGeom>
          <a:noFill/>
        </p:spPr>
        <p:txBody>
          <a:bodyPr wrap="square" rtlCol="0">
            <a:spAutoFit/>
          </a:bodyPr>
          <a:lstStyle/>
          <a:p>
            <a:r>
              <a:rPr lang="en-GB" sz="1600" dirty="0">
                <a:latin typeface="Twinkl" pitchFamily="2" charset="0"/>
              </a:rPr>
              <a:t>made up of almost 40,000</a:t>
            </a:r>
            <a:endParaRPr lang="en-GB" sz="1600" dirty="0"/>
          </a:p>
        </p:txBody>
      </p:sp>
      <p:sp>
        <p:nvSpPr>
          <p:cNvPr id="22" name="TextBox 21"/>
          <p:cNvSpPr txBox="1"/>
          <p:nvPr/>
        </p:nvSpPr>
        <p:spPr>
          <a:xfrm>
            <a:off x="5808703" y="2301768"/>
            <a:ext cx="2951122" cy="338554"/>
          </a:xfrm>
          <a:prstGeom prst="rect">
            <a:avLst/>
          </a:prstGeom>
          <a:noFill/>
        </p:spPr>
        <p:txBody>
          <a:bodyPr wrap="square" rtlCol="0">
            <a:spAutoFit/>
          </a:bodyPr>
          <a:lstStyle/>
          <a:p>
            <a:r>
              <a:rPr lang="en-GB" sz="1600" dirty="0">
                <a:latin typeface="Twinkl" pitchFamily="2" charset="0"/>
              </a:rPr>
              <a:t>tonnes of steel, 125,000 cubic</a:t>
            </a:r>
            <a:endParaRPr lang="en-GB" sz="1600" dirty="0"/>
          </a:p>
        </p:txBody>
      </p:sp>
      <p:sp>
        <p:nvSpPr>
          <p:cNvPr id="24" name="TextBox 23"/>
          <p:cNvSpPr txBox="1"/>
          <p:nvPr/>
        </p:nvSpPr>
        <p:spPr>
          <a:xfrm>
            <a:off x="5946449" y="2624940"/>
            <a:ext cx="2951122" cy="338554"/>
          </a:xfrm>
          <a:prstGeom prst="rect">
            <a:avLst/>
          </a:prstGeom>
          <a:noFill/>
        </p:spPr>
        <p:txBody>
          <a:bodyPr wrap="square" rtlCol="0">
            <a:spAutoFit/>
          </a:bodyPr>
          <a:lstStyle/>
          <a:p>
            <a:r>
              <a:rPr lang="en-GB" sz="1600" dirty="0">
                <a:latin typeface="Twinkl" pitchFamily="2" charset="0"/>
              </a:rPr>
              <a:t>metres of concrete and</a:t>
            </a:r>
            <a:endParaRPr lang="en-GB" sz="1600" dirty="0"/>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24485" cy="6858000"/>
          </a:xfrm>
          <a:prstGeom prst="rect">
            <a:avLst/>
          </a:prstGeom>
        </p:spPr>
      </p:pic>
    </p:spTree>
    <p:extLst>
      <p:ext uri="{BB962C8B-B14F-4D97-AF65-F5344CB8AC3E}">
        <p14:creationId xmlns:p14="http://schemas.microsoft.com/office/powerpoint/2010/main" val="313584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dissolve">
                                      <p:cBhvr>
                                        <p:cTn id="13" dur="500"/>
                                        <p:tgtEl>
                                          <p:spTgt spid="24"/>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dissolve">
                                      <p:cBhvr>
                                        <p:cTn id="16" dur="500"/>
                                        <p:tgtEl>
                                          <p:spTgt spid="22"/>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dissolve">
                                      <p:cBhvr>
                                        <p:cTn id="19" dur="500"/>
                                        <p:tgtEl>
                                          <p:spTgt spid="2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6" grpId="0"/>
      <p:bldP spid="21" grpId="0"/>
      <p:bldP spid="22"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0451" y="1330588"/>
            <a:ext cx="7910819" cy="1437779"/>
          </a:xfrm>
          <a:prstGeom prst="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dirty="0">
                <a:solidFill>
                  <a:schemeClr val="tx1"/>
                </a:solidFill>
                <a:latin typeface="Twinkl" pitchFamily="2" charset="0"/>
                <a:ea typeface="+mn-lt"/>
                <a:cs typeface="+mn-lt"/>
              </a:rPr>
              <a:t>The arch bridge design is over 3000 years old. In the past, arch bridges were usually made of stone, brick or wood. More modern arch bridges are usually reinforced with steel or concrete. The supporting pillars that are at either end of the arches are called abutments. </a:t>
            </a:r>
            <a:endParaRPr lang="en-US" dirty="0">
              <a:solidFill>
                <a:schemeClr val="tx1"/>
              </a:solidFill>
              <a:latin typeface="Twinkl" pitchFamily="2" charset="0"/>
              <a:ea typeface="+mn-lt"/>
              <a:cs typeface="+mn-lt"/>
            </a:endParaRPr>
          </a:p>
        </p:txBody>
      </p:sp>
      <p:sp>
        <p:nvSpPr>
          <p:cNvPr id="21" name="Title 20"/>
          <p:cNvSpPr>
            <a:spLocks noGrp="1"/>
          </p:cNvSpPr>
          <p:nvPr>
            <p:ph type="title"/>
          </p:nvPr>
        </p:nvSpPr>
        <p:spPr>
          <a:xfrm>
            <a:off x="457198" y="478895"/>
            <a:ext cx="8220075" cy="994306"/>
          </a:xfrm>
        </p:spPr>
        <p:txBody>
          <a:bodyPr>
            <a:normAutofit fontScale="90000"/>
          </a:bodyPr>
          <a:lstStyle/>
          <a:p>
            <a:r>
              <a:rPr lang="en-GB" sz="3600" dirty="0">
                <a:latin typeface="Twinkl"/>
              </a:rPr>
              <a:t>Arch Bridges </a:t>
            </a:r>
            <a:endParaRPr lang="en-GB" sz="3600" dirty="0">
              <a:latin typeface="+mn-lt"/>
            </a:endParaRPr>
          </a:p>
        </p:txBody>
      </p:sp>
      <p:sp>
        <p:nvSpPr>
          <p:cNvPr id="2" name="Rectangle 1"/>
          <p:cNvSpPr/>
          <p:nvPr/>
        </p:nvSpPr>
        <p:spPr>
          <a:xfrm>
            <a:off x="688539" y="1436580"/>
            <a:ext cx="7632699" cy="11891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schemeClr val="tx1"/>
              </a:solidFill>
              <a:latin typeface="Twinkl" pitchFamily="2" charset="0"/>
              <a:ea typeface="+mn-lt"/>
              <a:cs typeface="+mn-l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0451" y="2768367"/>
            <a:ext cx="7989375" cy="3492480"/>
          </a:xfrm>
          <a:prstGeom prst="rect">
            <a:avLst/>
          </a:prstGeom>
        </p:spPr>
      </p:pic>
    </p:spTree>
    <p:extLst>
      <p:ext uri="{BB962C8B-B14F-4D97-AF65-F5344CB8AC3E}">
        <p14:creationId xmlns:p14="http://schemas.microsoft.com/office/powerpoint/2010/main" val="72418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34442D15-F5BB-4F73-9606-C8812E688AB8}" vid="{28CC8FB8-836C-49DA-A823-EC8BE3E520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641</TotalTime>
  <Words>1209</Words>
  <Application>Microsoft Office PowerPoint</Application>
  <PresentationFormat>On-screen Show (4:3)</PresentationFormat>
  <Paragraphs>180</Paragraphs>
  <Slides>24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Tuffy-TTF</vt:lpstr>
      <vt:lpstr>Twinkl</vt:lpstr>
      <vt:lpstr>Calibri</vt:lpstr>
      <vt:lpstr>Arial</vt:lpstr>
      <vt:lpstr>Tuffy</vt:lpstr>
      <vt:lpstr>Twinkl Sb</vt:lpstr>
      <vt:lpstr>Office Theme</vt:lpstr>
      <vt:lpstr>PowerPoint Presentation</vt:lpstr>
      <vt:lpstr>Types of Bridges</vt:lpstr>
      <vt:lpstr>Suspension Bridges</vt:lpstr>
      <vt:lpstr>Suspension Bridges</vt:lpstr>
      <vt:lpstr>Suspension Bridges</vt:lpstr>
      <vt:lpstr>Suspension Bridges</vt:lpstr>
      <vt:lpstr>PowerPoint Presentation</vt:lpstr>
      <vt:lpstr>PowerPoint Presentation</vt:lpstr>
      <vt:lpstr>Arch Bridges </vt:lpstr>
      <vt:lpstr>Arch Bridges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Carly Rogers</dc:creator>
  <cp:lastModifiedBy>Carly Rogers</cp:lastModifiedBy>
  <cp:revision>56</cp:revision>
  <dcterms:created xsi:type="dcterms:W3CDTF">2020-01-06T14:31:21Z</dcterms:created>
  <dcterms:modified xsi:type="dcterms:W3CDTF">2020-01-08T16:33:43Z</dcterms:modified>
</cp:coreProperties>
</file>