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74" r:id="rId3"/>
    <p:sldId id="287" r:id="rId4"/>
    <p:sldId id="275" r:id="rId5"/>
    <p:sldId id="276" r:id="rId6"/>
    <p:sldId id="277" r:id="rId7"/>
    <p:sldId id="278" r:id="rId8"/>
    <p:sldId id="279" r:id="rId9"/>
    <p:sldId id="281" r:id="rId10"/>
    <p:sldId id="280" r:id="rId11"/>
    <p:sldId id="282" r:id="rId12"/>
    <p:sldId id="283" r:id="rId13"/>
    <p:sldId id="284" r:id="rId14"/>
    <p:sldId id="285" r:id="rId15"/>
    <p:sldId id="286" r:id="rId16"/>
    <p:sldId id="267" r:id="rId17"/>
  </p:sldIdLst>
  <p:sldSz cx="9144000" cy="6858000" type="screen4x3"/>
  <p:notesSz cx="6858000" cy="9144000"/>
  <p:embeddedFontLst>
    <p:embeddedFont>
      <p:font typeface="Twinkl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winkl SemiBold" charset="0"/>
      <p:regular r:id="rId26"/>
      <p:bold r:id="rId2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4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12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2BD8E44-FB80-394E-B09B-F4F59210EA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5AAD237-21A9-AE4F-A52B-7DA7B22745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228A0E-6EFE-DF4B-B551-E35F614531F0}" type="datetimeFigureOut">
              <a:rPr lang="en-GB"/>
              <a:pPr>
                <a:defRPr/>
              </a:pPr>
              <a:t>16/02/2021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41FDFC2-581E-A548-AC12-72CF0ED704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E39DAA7-52F2-3141-85AA-55C47810C5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528A800-E8CA-CF4A-9FAD-09A7C9791D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9486954-EB6B-D14F-A1D3-ECCD2C53A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9E2255C-5D43-CD4D-AD85-9CF0A7DCE0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6F54A4-5003-1F4C-BF1A-50ED52570273}" type="datetimeFigureOut">
              <a:rPr lang="en-GB"/>
              <a:pPr>
                <a:defRPr/>
              </a:pPr>
              <a:t>16/02/2021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9ED1681C-A59A-0140-AE1B-B477ECA490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C5151A9B-68D8-BF49-9DFB-019EA0E49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B3DDAD-C17F-DF4D-BD91-45A228DEBD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B9F004-0C0F-304D-9F92-614B228FFD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0DCC8D7-A158-A04B-B80E-1FB63FDFED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7812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pirates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pirates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3"/>
            <a:extLst>
              <a:ext uri="{FF2B5EF4-FFF2-40B4-BE49-F238E27FC236}">
                <a16:creationId xmlns:a16="http://schemas.microsoft.com/office/drawing/2014/main" xmlns="" id="{1D54D117-FE0E-E844-A05B-68F6349332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xmlns="" id="{D5AAAF26-B933-AB40-989F-23264E45E840}"/>
              </a:ext>
            </a:extLst>
          </p:cNvPr>
          <p:cNvSpPr/>
          <p:nvPr userDrawn="1"/>
        </p:nvSpPr>
        <p:spPr>
          <a:xfrm>
            <a:off x="4075289" y="5520267"/>
            <a:ext cx="982133" cy="675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4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D453A682-2A60-7048-AD5D-D3B2F23D15C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5C552FAA-CC47-4642-9B47-090894BFDF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71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493B9D0F-91FF-3248-BE06-0693FD17181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04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CB8856C1-10AA-DC45-8C0A-153A720A68CF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3A5B4F6B-8F6A-CA42-A18A-D47E807B7429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15FD105-35E7-8741-AE85-9590A8FBBC52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5FD7061-1FC0-5D48-A9E4-A46BD70597DB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xmlns="" id="{9A61CFD4-50BA-8C4B-9EB6-169F2BC782C3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51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3"/>
            <a:extLst>
              <a:ext uri="{FF2B5EF4-FFF2-40B4-BE49-F238E27FC236}">
                <a16:creationId xmlns:a16="http://schemas.microsoft.com/office/drawing/2014/main" xmlns="" id="{9B447053-DBD0-3242-BAC9-FC075DC71A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xmlns="" id="{2CA40B0B-3A84-4640-A7D3-24E04867ED8D}"/>
              </a:ext>
            </a:extLst>
          </p:cNvPr>
          <p:cNvSpPr/>
          <p:nvPr userDrawn="1"/>
        </p:nvSpPr>
        <p:spPr>
          <a:xfrm>
            <a:off x="4080933" y="3091127"/>
            <a:ext cx="982133" cy="675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7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C895C12E-6D3A-A044-8E86-1BB079CC4B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2B310147-14BD-F44D-86AF-4DB7FEB445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10.tiff"/><Relationship Id="rId4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slide" Target="slide1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slide" Target="slide15.xml"/><Relationship Id="rId10" Type="http://schemas.openxmlformats.org/officeDocument/2006/relationships/image" Target="../media/image16.png"/><Relationship Id="rId4" Type="http://schemas.openxmlformats.org/officeDocument/2006/relationships/image" Target="../media/image5.tiff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image" Target="../media/image13.png"/><Relationship Id="rId4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image" Target="../media/image16.png"/><Relationship Id="rId4" Type="http://schemas.openxmlformats.org/officeDocument/2006/relationships/image" Target="../media/image10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image" Target="../media/image15.png"/><Relationship Id="rId4" Type="http://schemas.openxmlformats.org/officeDocument/2006/relationships/image" Target="../media/image10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image" Target="../media/image14.png"/><Relationship Id="rId4" Type="http://schemas.openxmlformats.org/officeDocument/2006/relationships/image" Target="../media/image10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7.png"/><Relationship Id="rId7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0.xml"/><Relationship Id="rId11" Type="http://schemas.openxmlformats.org/officeDocument/2006/relationships/slide" Target="slide11.xml"/><Relationship Id="rId5" Type="http://schemas.openxmlformats.org/officeDocument/2006/relationships/slide" Target="slide9.xml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7.png"/><Relationship Id="rId7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0.xml"/><Relationship Id="rId11" Type="http://schemas.openxmlformats.org/officeDocument/2006/relationships/slide" Target="slide11.xml"/><Relationship Id="rId5" Type="http://schemas.openxmlformats.org/officeDocument/2006/relationships/slide" Target="slide9.xml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10.tiff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9.tiff"/><Relationship Id="rId7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10.tiff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10.tiff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9.tiff"/><Relationship Id="rId7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tiff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10.tiff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036EF1B-D8C5-0F4C-85F0-E1792DE07C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79" y="3790856"/>
            <a:ext cx="2336800" cy="485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xmlns="" id="{47C4293A-FD22-AA4D-96A6-F42243CFF008}"/>
              </a:ext>
            </a:extLst>
          </p:cNvPr>
          <p:cNvSpPr/>
          <p:nvPr/>
        </p:nvSpPr>
        <p:spPr>
          <a:xfrm>
            <a:off x="102310" y="641331"/>
            <a:ext cx="4370355" cy="4370355"/>
          </a:xfrm>
          <a:prstGeom prst="ellipse">
            <a:avLst/>
          </a:prstGeom>
          <a:blipFill dpi="0" rotWithShape="1">
            <a:blip r:embed="rId2"/>
            <a:srcRect/>
            <a:stretch>
              <a:fillRect l="15828" t="9328" r="4724" b="112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19" name="Title 20">
            <a:extLst>
              <a:ext uri="{FF2B5EF4-FFF2-40B4-BE49-F238E27FC236}">
                <a16:creationId xmlns:a16="http://schemas.microsoft.com/office/drawing/2014/main" xmlns="" id="{571A16EB-5B64-E341-A10B-E4CBF0DD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winkl" pitchFamily="2" charset="77"/>
              </a:rPr>
              <a:t>Bow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509BDFC-0CA7-AB48-A81E-289FEF305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9" y="4702939"/>
            <a:ext cx="1689911" cy="26582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77531D1-2BD2-FF44-8103-C8B9EA35CEEA}"/>
              </a:ext>
            </a:extLst>
          </p:cNvPr>
          <p:cNvGrpSpPr/>
          <p:nvPr/>
        </p:nvGrpSpPr>
        <p:grpSpPr>
          <a:xfrm>
            <a:off x="102309" y="644625"/>
            <a:ext cx="4370355" cy="4370355"/>
            <a:chOff x="2994941" y="1107952"/>
            <a:chExt cx="2632775" cy="263277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28387905-ED6C-624E-95A0-D5E60A6FDB58}"/>
                </a:ext>
              </a:extLst>
            </p:cNvPr>
            <p:cNvSpPr/>
            <p:nvPr/>
          </p:nvSpPr>
          <p:spPr>
            <a:xfrm>
              <a:off x="2994941" y="1107952"/>
              <a:ext cx="2632775" cy="2632775"/>
            </a:xfrm>
            <a:prstGeom prst="ellipse">
              <a:avLst/>
            </a:prstGeom>
            <a:blipFill dpi="0" rotWithShape="1">
              <a:blip r:embed="rId2">
                <a:alphaModFix amt="40000"/>
              </a:blip>
              <a:srcRect/>
              <a:stretch>
                <a:fillRect l="15828" t="9328" r="4724" b="1122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EF31070-8510-C444-BABE-ECE287EB388B}"/>
                </a:ext>
              </a:extLst>
            </p:cNvPr>
            <p:cNvSpPr/>
            <p:nvPr/>
          </p:nvSpPr>
          <p:spPr>
            <a:xfrm>
              <a:off x="4431351" y="2949656"/>
              <a:ext cx="349319" cy="349319"/>
            </a:xfrm>
            <a:prstGeom prst="ellipse">
              <a:avLst/>
            </a:prstGeom>
            <a:blipFill>
              <a:blip r:embed="rId2"/>
              <a:stretch>
                <a:fillRect l="-291899" t="-456926" r="-206889" b="-4185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D788A1A-4684-6147-9F14-A14F1CE20659}"/>
              </a:ext>
            </a:extLst>
          </p:cNvPr>
          <p:cNvSpPr/>
          <p:nvPr/>
        </p:nvSpPr>
        <p:spPr>
          <a:xfrm>
            <a:off x="4553725" y="1371818"/>
            <a:ext cx="3294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dirty="0">
                <a:solidFill>
                  <a:schemeClr val="tx1"/>
                </a:solidFill>
              </a:rPr>
              <a:t>The bow (rhymes with </a:t>
            </a:r>
            <a:br>
              <a:rPr lang="en-GB" altLang="en-US" sz="1600" dirty="0">
                <a:solidFill>
                  <a:schemeClr val="tx1"/>
                </a:solidFill>
              </a:rPr>
            </a:br>
            <a:r>
              <a:rPr lang="en-GB" altLang="en-US" sz="1600" dirty="0">
                <a:solidFill>
                  <a:schemeClr val="tx1"/>
                </a:solidFill>
              </a:rPr>
              <a:t>‘now’) was the front of the ship.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8C11285-673E-504D-8A09-13D24ABE7986}"/>
              </a:ext>
            </a:extLst>
          </p:cNvPr>
          <p:cNvSpPr/>
          <p:nvPr/>
        </p:nvSpPr>
        <p:spPr>
          <a:xfrm>
            <a:off x="4553724" y="1948269"/>
            <a:ext cx="4123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dirty="0">
                <a:solidFill>
                  <a:schemeClr val="tx1"/>
                </a:solidFill>
              </a:rPr>
              <a:t>Many ships had a ‘bowsprit’ at the front, which was a pole that stuck out from the front of a ship to help with navigation.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2DC44FB-1769-E740-892F-C4D230A1CEAA}"/>
              </a:ext>
            </a:extLst>
          </p:cNvPr>
          <p:cNvSpPr/>
          <p:nvPr/>
        </p:nvSpPr>
        <p:spPr>
          <a:xfrm>
            <a:off x="4553724" y="2770942"/>
            <a:ext cx="39684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dirty="0">
                <a:solidFill>
                  <a:schemeClr val="tx1"/>
                </a:solidFill>
              </a:rPr>
              <a:t>Some ships also had ‘figureheads’, special wooden carvings on the front of the ship in shapes, such as mermaids or religious figures, which pirates believed would bring them good fortune.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C104765-8CB8-4F46-9164-BF934F33A0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19" y="4499516"/>
            <a:ext cx="2336800" cy="4851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4DA3D80-1872-D248-9793-7EBDF05CAC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39" y="4750505"/>
            <a:ext cx="4370355" cy="412364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450F45F-6477-2D46-9209-016731838C33}"/>
              </a:ext>
            </a:extLst>
          </p:cNvPr>
          <p:cNvSpPr/>
          <p:nvPr/>
        </p:nvSpPr>
        <p:spPr>
          <a:xfrm>
            <a:off x="4553724" y="4086056"/>
            <a:ext cx="2600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dirty="0">
                <a:solidFill>
                  <a:schemeClr val="tx1"/>
                </a:solidFill>
              </a:rPr>
              <a:t>The crews’ quarters were in the bow of the ship.</a:t>
            </a:r>
          </a:p>
        </p:txBody>
      </p:sp>
      <p:sp>
        <p:nvSpPr>
          <p:cNvPr id="17" name="Left Arrow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93ACCEC0-FCEA-8046-8F2F-16AB673E34FE}"/>
              </a:ext>
            </a:extLst>
          </p:cNvPr>
          <p:cNvSpPr/>
          <p:nvPr/>
        </p:nvSpPr>
        <p:spPr>
          <a:xfrm>
            <a:off x="113599" y="103135"/>
            <a:ext cx="2855379" cy="662267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Parts of a Pirate Ship</a:t>
            </a:r>
          </a:p>
        </p:txBody>
      </p:sp>
      <p:sp>
        <p:nvSpPr>
          <p:cNvPr id="18" name="Left Arrow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135DB9EA-3AF0-AE4F-8D5E-C8FB02D30EA4}"/>
              </a:ext>
            </a:extLst>
          </p:cNvPr>
          <p:cNvSpPr/>
          <p:nvPr/>
        </p:nvSpPr>
        <p:spPr>
          <a:xfrm flipH="1">
            <a:off x="5808535" y="103135"/>
            <a:ext cx="3212341" cy="662267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Types of Pirate Ship</a:t>
            </a:r>
          </a:p>
        </p:txBody>
      </p:sp>
    </p:spTree>
    <p:extLst>
      <p:ext uri="{BB962C8B-B14F-4D97-AF65-F5344CB8AC3E}">
        <p14:creationId xmlns:p14="http://schemas.microsoft.com/office/powerpoint/2010/main" val="136832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12" grpId="0"/>
      <p:bldP spid="38" grpId="0"/>
      <p:bldP spid="39" grpId="0"/>
      <p:bldP spid="13" grpId="0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0">
            <a:extLst>
              <a:ext uri="{FF2B5EF4-FFF2-40B4-BE49-F238E27FC236}">
                <a16:creationId xmlns:a16="http://schemas.microsoft.com/office/drawing/2014/main" xmlns="" id="{571A16EB-5B64-E341-A10B-E4CBF0DD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winkl" pitchFamily="2" charset="77"/>
              </a:rPr>
              <a:t>Types of Pirate Ship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D788A1A-4684-6147-9F14-A14F1CE20659}"/>
              </a:ext>
            </a:extLst>
          </p:cNvPr>
          <p:cNvSpPr/>
          <p:nvPr/>
        </p:nvSpPr>
        <p:spPr>
          <a:xfrm>
            <a:off x="1421189" y="1400055"/>
            <a:ext cx="6292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There were different types of ships used by pirates and each were useful in different ways. Some of these ships included: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669126-C675-744D-81FF-EBC96802C07B}"/>
              </a:ext>
            </a:extLst>
          </p:cNvPr>
          <p:cNvGrpSpPr/>
          <p:nvPr/>
        </p:nvGrpSpPr>
        <p:grpSpPr>
          <a:xfrm>
            <a:off x="2374315" y="2220455"/>
            <a:ext cx="2077148" cy="1937504"/>
            <a:chOff x="2374315" y="2220455"/>
            <a:chExt cx="2077148" cy="1937504"/>
          </a:xfrm>
        </p:grpSpPr>
        <p:sp>
          <p:nvSpPr>
            <p:cNvPr id="2" name="Oval 1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3137300B-DC37-C140-A490-41E7BFE18E42}"/>
                </a:ext>
              </a:extLst>
            </p:cNvPr>
            <p:cNvSpPr/>
            <p:nvPr/>
          </p:nvSpPr>
          <p:spPr>
            <a:xfrm>
              <a:off x="2641585" y="2702214"/>
              <a:ext cx="1455745" cy="1455745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-2496" t="-5940" r="-5013" b="-156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C8C11285-673E-504D-8A09-13D24ABE7986}"/>
                </a:ext>
              </a:extLst>
            </p:cNvPr>
            <p:cNvSpPr/>
            <p:nvPr/>
          </p:nvSpPr>
          <p:spPr>
            <a:xfrm>
              <a:off x="2374315" y="2220455"/>
              <a:ext cx="207714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2000" b="1" dirty="0">
                  <a:solidFill>
                    <a:schemeClr val="accent5"/>
                  </a:solidFill>
                </a:rPr>
                <a:t>Sloop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C104765-8CB8-4F46-9164-BF934F33A0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21" y="4639718"/>
            <a:ext cx="2336800" cy="4851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175724A-55C1-FD44-AB9C-76117F3470B8}"/>
              </a:ext>
            </a:extLst>
          </p:cNvPr>
          <p:cNvGrpSpPr/>
          <p:nvPr/>
        </p:nvGrpSpPr>
        <p:grpSpPr>
          <a:xfrm>
            <a:off x="6019004" y="4147073"/>
            <a:ext cx="2658271" cy="1914764"/>
            <a:chOff x="6019004" y="4147073"/>
            <a:chExt cx="2658271" cy="19147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401524F-DE84-A440-8286-28FD39D3A620}"/>
                </a:ext>
              </a:extLst>
            </p:cNvPr>
            <p:cNvSpPr/>
            <p:nvPr/>
          </p:nvSpPr>
          <p:spPr>
            <a:xfrm>
              <a:off x="6019004" y="4147073"/>
              <a:ext cx="26582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2000" b="1" dirty="0">
                  <a:solidFill>
                    <a:schemeClr val="accent5"/>
                  </a:solidFill>
                </a:rPr>
                <a:t>Square-Rigger</a:t>
              </a:r>
            </a:p>
          </p:txBody>
        </p:sp>
        <p:sp>
          <p:nvSpPr>
            <p:cNvPr id="19" name="Oval 18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5A9DF7D9-670B-1842-BFC9-410CD9611C18}"/>
                </a:ext>
              </a:extLst>
            </p:cNvPr>
            <p:cNvSpPr/>
            <p:nvPr/>
          </p:nvSpPr>
          <p:spPr>
            <a:xfrm>
              <a:off x="6620266" y="4606092"/>
              <a:ext cx="1455745" cy="1455745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 l="-2496" t="-5940" r="-5013" b="-156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7331D6E-B3C5-074E-B062-96AF8A87B59A}"/>
              </a:ext>
            </a:extLst>
          </p:cNvPr>
          <p:cNvGrpSpPr/>
          <p:nvPr/>
        </p:nvGrpSpPr>
        <p:grpSpPr>
          <a:xfrm>
            <a:off x="752955" y="4147073"/>
            <a:ext cx="2077150" cy="1914764"/>
            <a:chOff x="752955" y="4147073"/>
            <a:chExt cx="2077150" cy="19147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FCA687F-7C46-8545-8D3C-40B6FE1C3490}"/>
                </a:ext>
              </a:extLst>
            </p:cNvPr>
            <p:cNvSpPr/>
            <p:nvPr/>
          </p:nvSpPr>
          <p:spPr>
            <a:xfrm>
              <a:off x="752955" y="4147073"/>
              <a:ext cx="20771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2000" b="1" dirty="0">
                  <a:solidFill>
                    <a:schemeClr val="accent4"/>
                  </a:solidFill>
                </a:rPr>
                <a:t>Brigantine</a:t>
              </a:r>
            </a:p>
          </p:txBody>
        </p:sp>
        <p:sp>
          <p:nvSpPr>
            <p:cNvPr id="20" name="Oval 19">
              <a:hlinkClick r:id="rId7" action="ppaction://hlinksldjump"/>
              <a:extLst>
                <a:ext uri="{FF2B5EF4-FFF2-40B4-BE49-F238E27FC236}">
                  <a16:creationId xmlns:a16="http://schemas.microsoft.com/office/drawing/2014/main" xmlns="" id="{75FD0E37-9784-6D42-AAB0-FACC894E7D92}"/>
                </a:ext>
              </a:extLst>
            </p:cNvPr>
            <p:cNvSpPr/>
            <p:nvPr/>
          </p:nvSpPr>
          <p:spPr>
            <a:xfrm>
              <a:off x="1063657" y="4606092"/>
              <a:ext cx="1455745" cy="1455745"/>
            </a:xfrm>
            <a:prstGeom prst="ellipse">
              <a:avLst/>
            </a:prstGeom>
            <a:blipFill dpi="0" rotWithShape="1">
              <a:blip r:embed="rId8"/>
              <a:srcRect/>
              <a:stretch>
                <a:fillRect l="-2496" t="-5940" r="-5013" b="-156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81865C3-6E9F-D048-8F49-7609F857CE7C}"/>
              </a:ext>
            </a:extLst>
          </p:cNvPr>
          <p:cNvGrpSpPr/>
          <p:nvPr/>
        </p:nvGrpSpPr>
        <p:grpSpPr>
          <a:xfrm>
            <a:off x="4644230" y="2220455"/>
            <a:ext cx="2077148" cy="1937503"/>
            <a:chOff x="4644230" y="2220455"/>
            <a:chExt cx="2077148" cy="1937503"/>
          </a:xfrm>
        </p:grpSpPr>
        <p:sp>
          <p:nvSpPr>
            <p:cNvPr id="18" name="Oval 17">
              <a:hlinkClick r:id="rId9" action="ppaction://hlinksldjump"/>
              <a:extLst>
                <a:ext uri="{FF2B5EF4-FFF2-40B4-BE49-F238E27FC236}">
                  <a16:creationId xmlns:a16="http://schemas.microsoft.com/office/drawing/2014/main" xmlns="" id="{1F458843-43E5-294A-96FC-CBE4C80AC8C0}"/>
                </a:ext>
              </a:extLst>
            </p:cNvPr>
            <p:cNvSpPr/>
            <p:nvPr/>
          </p:nvSpPr>
          <p:spPr>
            <a:xfrm>
              <a:off x="4959584" y="2702213"/>
              <a:ext cx="1455745" cy="1455745"/>
            </a:xfrm>
            <a:prstGeom prst="ellipse">
              <a:avLst/>
            </a:prstGeom>
            <a:blipFill dpi="0" rotWithShape="1">
              <a:blip r:embed="rId10"/>
              <a:srcRect/>
              <a:stretch>
                <a:fillRect l="-2496" t="-5940" r="-17668" b="-1422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716E74AC-7053-3945-BF3F-5F379936F0AC}"/>
                </a:ext>
              </a:extLst>
            </p:cNvPr>
            <p:cNvSpPr/>
            <p:nvPr/>
          </p:nvSpPr>
          <p:spPr>
            <a:xfrm>
              <a:off x="4644230" y="2220455"/>
              <a:ext cx="207714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2000" b="1" dirty="0">
                  <a:solidFill>
                    <a:schemeClr val="accent4"/>
                  </a:solidFill>
                </a:rPr>
                <a:t>Schooner</a:t>
              </a:r>
            </a:p>
          </p:txBody>
        </p:sp>
      </p:grpSp>
      <p:sp>
        <p:nvSpPr>
          <p:cNvPr id="34" name="Left Arrow 33">
            <a:hlinkClick r:id="" action="ppaction://hlinkshowjump?jump=lastslide"/>
            <a:extLst>
              <a:ext uri="{FF2B5EF4-FFF2-40B4-BE49-F238E27FC236}">
                <a16:creationId xmlns:a16="http://schemas.microsoft.com/office/drawing/2014/main" xmlns="" id="{0D34D07B-70DD-3B46-BD9A-49E61A4C0D6A}"/>
              </a:ext>
            </a:extLst>
          </p:cNvPr>
          <p:cNvSpPr/>
          <p:nvPr/>
        </p:nvSpPr>
        <p:spPr>
          <a:xfrm flipH="1">
            <a:off x="8076010" y="103135"/>
            <a:ext cx="944865" cy="662267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19924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0">
            <a:extLst>
              <a:ext uri="{FF2B5EF4-FFF2-40B4-BE49-F238E27FC236}">
                <a16:creationId xmlns:a16="http://schemas.microsoft.com/office/drawing/2014/main" xmlns="" id="{571A16EB-5B64-E341-A10B-E4CBF0DD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winkl" pitchFamily="2" charset="77"/>
              </a:rPr>
              <a:t>Sloop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509BDFC-0CA7-AB48-A81E-289FEF3055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9" y="4702939"/>
            <a:ext cx="1689911" cy="26582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D788A1A-4684-6147-9F14-A14F1CE20659}"/>
              </a:ext>
            </a:extLst>
          </p:cNvPr>
          <p:cNvSpPr/>
          <p:nvPr/>
        </p:nvSpPr>
        <p:spPr>
          <a:xfrm>
            <a:off x="5215018" y="1673698"/>
            <a:ext cx="2999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800"/>
              </a:spcAft>
            </a:pPr>
            <a:r>
              <a:rPr lang="en-GB" altLang="en-US" dirty="0">
                <a:solidFill>
                  <a:schemeClr val="tx1"/>
                </a:solidFill>
              </a:rPr>
              <a:t>This type of ship moved very quickly and easily and could sail in shallow water. It was perfect for chasing another ship to steal from!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8C11285-673E-504D-8A09-13D24ABE7986}"/>
              </a:ext>
            </a:extLst>
          </p:cNvPr>
          <p:cNvSpPr/>
          <p:nvPr/>
        </p:nvSpPr>
        <p:spPr>
          <a:xfrm>
            <a:off x="5215018" y="3244775"/>
            <a:ext cx="2819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800"/>
              </a:spcAft>
            </a:pPr>
            <a:r>
              <a:rPr lang="en-GB" dirty="0"/>
              <a:t>It had one mast and could hold around 75 pirates and 10 cannons.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C104765-8CB8-4F46-9164-BF934F33A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19" y="4499516"/>
            <a:ext cx="2336800" cy="4851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4DA3D80-1872-D248-9793-7EBDF05CAC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39" y="4750505"/>
            <a:ext cx="4370355" cy="4123641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xmlns="" id="{1E6DE4A8-E247-0A48-A93D-12B599723964}"/>
              </a:ext>
            </a:extLst>
          </p:cNvPr>
          <p:cNvSpPr/>
          <p:nvPr/>
        </p:nvSpPr>
        <p:spPr>
          <a:xfrm>
            <a:off x="744579" y="1445490"/>
            <a:ext cx="3555999" cy="3555999"/>
          </a:xfrm>
          <a:prstGeom prst="ellipse">
            <a:avLst/>
          </a:prstGeom>
          <a:blipFill dpi="0" rotWithShape="1">
            <a:blip r:embed="rId5"/>
            <a:srcRect/>
            <a:stretch>
              <a:fillRect l="-2496" t="-5940" r="-5013" b="-15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Left Arrow 31">
            <a:hlinkClick r:id="rId6" action="ppaction://hlinksldjump"/>
            <a:extLst>
              <a:ext uri="{FF2B5EF4-FFF2-40B4-BE49-F238E27FC236}">
                <a16:creationId xmlns:a16="http://schemas.microsoft.com/office/drawing/2014/main" xmlns="" id="{7D743D13-0F4A-1143-861C-48B19B8FB76C}"/>
              </a:ext>
            </a:extLst>
          </p:cNvPr>
          <p:cNvSpPr/>
          <p:nvPr/>
        </p:nvSpPr>
        <p:spPr>
          <a:xfrm>
            <a:off x="113599" y="103135"/>
            <a:ext cx="2855379" cy="662267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Types of Pirate Ship</a:t>
            </a:r>
          </a:p>
        </p:txBody>
      </p:sp>
      <p:sp>
        <p:nvSpPr>
          <p:cNvPr id="33" name="Left Arrow 32">
            <a:hlinkClick r:id="" action="ppaction://hlinkshowjump?jump=lastslide"/>
            <a:extLst>
              <a:ext uri="{FF2B5EF4-FFF2-40B4-BE49-F238E27FC236}">
                <a16:creationId xmlns:a16="http://schemas.microsoft.com/office/drawing/2014/main" xmlns="" id="{E0A125F2-DE13-F749-91C4-B27A0D6A6E17}"/>
              </a:ext>
            </a:extLst>
          </p:cNvPr>
          <p:cNvSpPr/>
          <p:nvPr/>
        </p:nvSpPr>
        <p:spPr>
          <a:xfrm flipH="1">
            <a:off x="8076010" y="103135"/>
            <a:ext cx="944865" cy="662267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72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" grpId="0"/>
      <p:bldP spid="30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0">
            <a:extLst>
              <a:ext uri="{FF2B5EF4-FFF2-40B4-BE49-F238E27FC236}">
                <a16:creationId xmlns:a16="http://schemas.microsoft.com/office/drawing/2014/main" xmlns="" id="{571A16EB-5B64-E341-A10B-E4CBF0DD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winkl" pitchFamily="2" charset="77"/>
              </a:rPr>
              <a:t>Schooner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509BDFC-0CA7-AB48-A81E-289FEF3055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9" y="4702939"/>
            <a:ext cx="1689911" cy="26582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D788A1A-4684-6147-9F14-A14F1CE20659}"/>
              </a:ext>
            </a:extLst>
          </p:cNvPr>
          <p:cNvSpPr/>
          <p:nvPr/>
        </p:nvSpPr>
        <p:spPr>
          <a:xfrm>
            <a:off x="4882507" y="1676623"/>
            <a:ext cx="3794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The schooner was slightly bigger than the sloop but was still fast and able to sail in shallow water.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8C11285-673E-504D-8A09-13D24ABE7986}"/>
              </a:ext>
            </a:extLst>
          </p:cNvPr>
          <p:cNvSpPr/>
          <p:nvPr/>
        </p:nvSpPr>
        <p:spPr>
          <a:xfrm>
            <a:off x="4882507" y="2670413"/>
            <a:ext cx="3794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It had two masts and had room for around 80 sailors and 10 cannons.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C104765-8CB8-4F46-9164-BF934F33A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19" y="4499516"/>
            <a:ext cx="2336800" cy="4851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4DA3D80-1872-D248-9793-7EBDF05CAC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39" y="4750505"/>
            <a:ext cx="4370355" cy="4123641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xmlns="" id="{1E6DE4A8-E247-0A48-A93D-12B599723964}"/>
              </a:ext>
            </a:extLst>
          </p:cNvPr>
          <p:cNvSpPr/>
          <p:nvPr/>
        </p:nvSpPr>
        <p:spPr>
          <a:xfrm>
            <a:off x="705495" y="1459348"/>
            <a:ext cx="3555999" cy="3555999"/>
          </a:xfrm>
          <a:prstGeom prst="ellipse">
            <a:avLst/>
          </a:prstGeom>
          <a:blipFill dpi="0" rotWithShape="1">
            <a:blip r:embed="rId5"/>
            <a:srcRect/>
            <a:stretch>
              <a:fillRect l="-2496" t="-5940" r="-5013" b="-15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DCD9BEF-25B7-C342-A9CF-0931EE6C1309}"/>
              </a:ext>
            </a:extLst>
          </p:cNvPr>
          <p:cNvSpPr/>
          <p:nvPr/>
        </p:nvSpPr>
        <p:spPr>
          <a:xfrm>
            <a:off x="4894272" y="3387204"/>
            <a:ext cx="3250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The schooner was one of the most popular ships for pirates to use because of their speed.</a:t>
            </a:r>
          </a:p>
        </p:txBody>
      </p:sp>
      <p:sp>
        <p:nvSpPr>
          <p:cNvPr id="10" name="Left Arrow 9">
            <a:hlinkClick r:id="rId6" action="ppaction://hlinksldjump"/>
            <a:extLst>
              <a:ext uri="{FF2B5EF4-FFF2-40B4-BE49-F238E27FC236}">
                <a16:creationId xmlns:a16="http://schemas.microsoft.com/office/drawing/2014/main" xmlns="" id="{41F76D0C-E153-D547-AA15-7FB510C5C6E0}"/>
              </a:ext>
            </a:extLst>
          </p:cNvPr>
          <p:cNvSpPr/>
          <p:nvPr/>
        </p:nvSpPr>
        <p:spPr>
          <a:xfrm>
            <a:off x="113599" y="103135"/>
            <a:ext cx="2855379" cy="662267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Types of Pirate Ship</a:t>
            </a:r>
          </a:p>
        </p:txBody>
      </p:sp>
      <p:sp>
        <p:nvSpPr>
          <p:cNvPr id="11" name="Left Arrow 10">
            <a:hlinkClick r:id="" action="ppaction://hlinkshowjump?jump=lastslide"/>
            <a:extLst>
              <a:ext uri="{FF2B5EF4-FFF2-40B4-BE49-F238E27FC236}">
                <a16:creationId xmlns:a16="http://schemas.microsoft.com/office/drawing/2014/main" xmlns="" id="{BF5B7E76-C7A6-064A-ABF7-8B943566C1D1}"/>
              </a:ext>
            </a:extLst>
          </p:cNvPr>
          <p:cNvSpPr/>
          <p:nvPr/>
        </p:nvSpPr>
        <p:spPr>
          <a:xfrm flipH="1">
            <a:off x="8076010" y="103135"/>
            <a:ext cx="944865" cy="662267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25804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" grpId="0"/>
      <p:bldP spid="30" grpId="0" animBg="1"/>
      <p:bldP spid="9" grpId="0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0">
            <a:extLst>
              <a:ext uri="{FF2B5EF4-FFF2-40B4-BE49-F238E27FC236}">
                <a16:creationId xmlns:a16="http://schemas.microsoft.com/office/drawing/2014/main" xmlns="" id="{571A16EB-5B64-E341-A10B-E4CBF0DD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winkl" pitchFamily="2" charset="77"/>
              </a:rPr>
              <a:t>Brigantine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509BDFC-0CA7-AB48-A81E-289FEF3055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9" y="4702939"/>
            <a:ext cx="1689911" cy="26582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D788A1A-4684-6147-9F14-A14F1CE20659}"/>
              </a:ext>
            </a:extLst>
          </p:cNvPr>
          <p:cNvSpPr/>
          <p:nvPr/>
        </p:nvSpPr>
        <p:spPr>
          <a:xfrm>
            <a:off x="4882507" y="1676623"/>
            <a:ext cx="3555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The brigantine was larger than the sloop and schooner and had two masts with lots of sails.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8C11285-673E-504D-8A09-13D24ABE7986}"/>
              </a:ext>
            </a:extLst>
          </p:cNvPr>
          <p:cNvSpPr/>
          <p:nvPr/>
        </p:nvSpPr>
        <p:spPr>
          <a:xfrm>
            <a:off x="4882507" y="2670413"/>
            <a:ext cx="3139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It was faster than a sloop or schooner so became very popular with pirates.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C104765-8CB8-4F46-9164-BF934F33A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19" y="4499516"/>
            <a:ext cx="2336800" cy="4851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4DA3D80-1872-D248-9793-7EBDF05CAC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39" y="4750505"/>
            <a:ext cx="4370355" cy="4123641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xmlns="" id="{1E6DE4A8-E247-0A48-A93D-12B599723964}"/>
              </a:ext>
            </a:extLst>
          </p:cNvPr>
          <p:cNvSpPr/>
          <p:nvPr/>
        </p:nvSpPr>
        <p:spPr>
          <a:xfrm>
            <a:off x="705495" y="1520766"/>
            <a:ext cx="3555999" cy="3555999"/>
          </a:xfrm>
          <a:prstGeom prst="ellipse">
            <a:avLst/>
          </a:prstGeom>
          <a:blipFill dpi="0" rotWithShape="1">
            <a:blip r:embed="rId5"/>
            <a:srcRect/>
            <a:stretch>
              <a:fillRect l="-2496" t="-5940" r="-5013" b="-15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DCD9BEF-25B7-C342-A9CF-0931EE6C1309}"/>
              </a:ext>
            </a:extLst>
          </p:cNvPr>
          <p:cNvSpPr/>
          <p:nvPr/>
        </p:nvSpPr>
        <p:spPr>
          <a:xfrm>
            <a:off x="4882507" y="3664203"/>
            <a:ext cx="2933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It could hold around 125 pirates and </a:t>
            </a:r>
            <a:r>
              <a:rPr lang="en-GB" altLang="en-US" dirty="0" smtClean="0">
                <a:solidFill>
                  <a:schemeClr val="tx1"/>
                </a:solidFill>
              </a:rPr>
              <a:t>20 </a:t>
            </a:r>
            <a:r>
              <a:rPr lang="en-GB" altLang="en-US" dirty="0">
                <a:solidFill>
                  <a:schemeClr val="tx1"/>
                </a:solidFill>
              </a:rPr>
              <a:t>cannons!</a:t>
            </a:r>
          </a:p>
        </p:txBody>
      </p:sp>
      <p:sp>
        <p:nvSpPr>
          <p:cNvPr id="11" name="Left Arrow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C22ADF8E-DAAF-444B-AC2F-57CDAD27100C}"/>
              </a:ext>
            </a:extLst>
          </p:cNvPr>
          <p:cNvSpPr/>
          <p:nvPr/>
        </p:nvSpPr>
        <p:spPr>
          <a:xfrm>
            <a:off x="113599" y="103135"/>
            <a:ext cx="2855379" cy="662267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Types of Pirate Ship</a:t>
            </a:r>
          </a:p>
        </p:txBody>
      </p:sp>
      <p:sp>
        <p:nvSpPr>
          <p:cNvPr id="13" name="Left Arrow 12">
            <a:hlinkClick r:id="" action="ppaction://hlinkshowjump?jump=lastslide"/>
            <a:extLst>
              <a:ext uri="{FF2B5EF4-FFF2-40B4-BE49-F238E27FC236}">
                <a16:creationId xmlns:a16="http://schemas.microsoft.com/office/drawing/2014/main" xmlns="" id="{968300BB-5BFA-B248-B14E-AB00F40B3EB0}"/>
              </a:ext>
            </a:extLst>
          </p:cNvPr>
          <p:cNvSpPr/>
          <p:nvPr/>
        </p:nvSpPr>
        <p:spPr>
          <a:xfrm flipH="1">
            <a:off x="8076010" y="103135"/>
            <a:ext cx="944865" cy="662267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11018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" grpId="0"/>
      <p:bldP spid="30" grpId="0" animBg="1"/>
      <p:bldP spid="9" grpId="0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0">
            <a:extLst>
              <a:ext uri="{FF2B5EF4-FFF2-40B4-BE49-F238E27FC236}">
                <a16:creationId xmlns:a16="http://schemas.microsoft.com/office/drawing/2014/main" xmlns="" id="{571A16EB-5B64-E341-A10B-E4CBF0DD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winkl" pitchFamily="2" charset="77"/>
              </a:rPr>
              <a:t>Square-Rigger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509BDFC-0CA7-AB48-A81E-289FEF3055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9" y="4702939"/>
            <a:ext cx="1689911" cy="26582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D788A1A-4684-6147-9F14-A14F1CE20659}"/>
              </a:ext>
            </a:extLst>
          </p:cNvPr>
          <p:cNvSpPr/>
          <p:nvPr/>
        </p:nvSpPr>
        <p:spPr>
          <a:xfrm>
            <a:off x="4882507" y="1676623"/>
            <a:ext cx="3794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800"/>
              </a:spcAft>
            </a:pPr>
            <a:r>
              <a:rPr lang="en-GB" altLang="en-US" dirty="0">
                <a:solidFill>
                  <a:schemeClr val="tx1"/>
                </a:solidFill>
              </a:rPr>
              <a:t>This huge and heavy ship was the ultimate type for showing off in and scaring enemies.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8C11285-673E-504D-8A09-13D24ABE7986}"/>
              </a:ext>
            </a:extLst>
          </p:cNvPr>
          <p:cNvSpPr/>
          <p:nvPr/>
        </p:nvSpPr>
        <p:spPr>
          <a:xfrm>
            <a:off x="4882507" y="2670413"/>
            <a:ext cx="3794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800"/>
              </a:spcAft>
            </a:pPr>
            <a:r>
              <a:rPr lang="en-GB" altLang="en-US" dirty="0">
                <a:solidFill>
                  <a:schemeClr val="tx1"/>
                </a:solidFill>
              </a:rPr>
              <a:t>It carried lots of loot, up to 20 cannons and 200 men!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C104765-8CB8-4F46-9164-BF934F33A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19" y="4499516"/>
            <a:ext cx="2336800" cy="4851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4DA3D80-1872-D248-9793-7EBDF05CAC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39" y="4750505"/>
            <a:ext cx="4370355" cy="4123641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xmlns="" id="{1E6DE4A8-E247-0A48-A93D-12B599723964}"/>
              </a:ext>
            </a:extLst>
          </p:cNvPr>
          <p:cNvSpPr/>
          <p:nvPr/>
        </p:nvSpPr>
        <p:spPr>
          <a:xfrm>
            <a:off x="705495" y="1411782"/>
            <a:ext cx="3555999" cy="3555999"/>
          </a:xfrm>
          <a:prstGeom prst="ellipse">
            <a:avLst/>
          </a:prstGeom>
          <a:blipFill dpi="0" rotWithShape="1">
            <a:blip r:embed="rId5"/>
            <a:srcRect/>
            <a:stretch>
              <a:fillRect l="-2496" t="-5940" r="-5013" b="-15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DCD9BEF-25B7-C342-A9CF-0931EE6C1309}"/>
              </a:ext>
            </a:extLst>
          </p:cNvPr>
          <p:cNvSpPr/>
          <p:nvPr/>
        </p:nvSpPr>
        <p:spPr>
          <a:xfrm>
            <a:off x="4894272" y="3387204"/>
            <a:ext cx="3250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800"/>
              </a:spcAft>
            </a:pPr>
            <a:r>
              <a:rPr lang="en-GB" altLang="en-US" dirty="0">
                <a:solidFill>
                  <a:schemeClr val="tx1"/>
                </a:solidFill>
              </a:rPr>
              <a:t>It also had an extra large cargo hold (for more loot!)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95E9BCC-E94F-5447-BC71-615E499BA9F3}"/>
              </a:ext>
            </a:extLst>
          </p:cNvPr>
          <p:cNvSpPr txBox="1">
            <a:spLocks/>
          </p:cNvSpPr>
          <p:nvPr/>
        </p:nvSpPr>
        <p:spPr>
          <a:xfrm>
            <a:off x="3517291" y="6589535"/>
            <a:ext cx="7488237" cy="32226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Photo courtesy of </a:t>
            </a:r>
            <a:r>
              <a:rPr lang="en-GB" sz="500" dirty="0" err="1">
                <a:latin typeface="Arial" panose="020B0604020202020204" pitchFamily="34" charset="0"/>
                <a:cs typeface="Arial" panose="020B0604020202020204" pitchFamily="34" charset="0"/>
              </a:rPr>
              <a:t>dmertl</a:t>
            </a:r>
            <a:r>
              <a:rPr lang="en-GB" sz="500" dirty="0">
                <a:latin typeface="Arial" panose="020B0604020202020204" pitchFamily="34" charset="0"/>
                <a:cs typeface="Arial" panose="020B0604020202020204" pitchFamily="34" charset="0"/>
              </a:rPr>
              <a:t>(@flickr.com) - granted under creative commons licence - attribution</a:t>
            </a:r>
          </a:p>
        </p:txBody>
      </p:sp>
      <p:sp>
        <p:nvSpPr>
          <p:cNvPr id="11" name="Left Arrow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C54942CE-78C4-6C4B-9109-56096FEF53B8}"/>
              </a:ext>
            </a:extLst>
          </p:cNvPr>
          <p:cNvSpPr/>
          <p:nvPr/>
        </p:nvSpPr>
        <p:spPr>
          <a:xfrm>
            <a:off x="113599" y="103135"/>
            <a:ext cx="2855379" cy="662267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Types of Pirate Ship</a:t>
            </a:r>
          </a:p>
        </p:txBody>
      </p:sp>
      <p:sp>
        <p:nvSpPr>
          <p:cNvPr id="13" name="Left Arrow 12">
            <a:hlinkClick r:id="" action="ppaction://hlinkshowjump?jump=lastslide"/>
            <a:extLst>
              <a:ext uri="{FF2B5EF4-FFF2-40B4-BE49-F238E27FC236}">
                <a16:creationId xmlns:a16="http://schemas.microsoft.com/office/drawing/2014/main" xmlns="" id="{8082A647-F92F-6849-A481-CBC97DBAAD3D}"/>
              </a:ext>
            </a:extLst>
          </p:cNvPr>
          <p:cNvSpPr/>
          <p:nvPr/>
        </p:nvSpPr>
        <p:spPr>
          <a:xfrm flipH="1">
            <a:off x="8076010" y="103135"/>
            <a:ext cx="944865" cy="662267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53156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" grpId="0"/>
      <p:bldP spid="30" grpId="0" animBg="1"/>
      <p:bldP spid="9" grpId="0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097A09-DC35-7345-8211-4CA1FFE776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09" y="4344966"/>
            <a:ext cx="4370355" cy="4123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3">
            <a:extLst>
              <a:ext uri="{FF2B5EF4-FFF2-40B4-BE49-F238E27FC236}">
                <a16:creationId xmlns:a16="http://schemas.microsoft.com/office/drawing/2014/main" xmlns="" id="{11210BD5-9515-6A48-B6E2-9EFB0A79B19E}"/>
              </a:ext>
            </a:extLst>
          </p:cNvPr>
          <p:cNvGrpSpPr>
            <a:grpSpLocks/>
          </p:cNvGrpSpPr>
          <p:nvPr/>
        </p:nvGrpSpPr>
        <p:grpSpPr bwMode="auto">
          <a:xfrm>
            <a:off x="2181225" y="1333500"/>
            <a:ext cx="5610225" cy="4759325"/>
            <a:chOff x="1951899" y="1333500"/>
            <a:chExt cx="5610225" cy="4759325"/>
          </a:xfrm>
        </p:grpSpPr>
        <p:pic>
          <p:nvPicPr>
            <p:cNvPr id="9241" name="Picture 2" descr="Z:\# Action Folder!\PDF &amp; Preview\PNG\pirate-ship-(new).png">
              <a:extLst>
                <a:ext uri="{FF2B5EF4-FFF2-40B4-BE49-F238E27FC236}">
                  <a16:creationId xmlns:a16="http://schemas.microsoft.com/office/drawing/2014/main" xmlns="" id="{5FD18478-1AA2-204F-8556-F831DBD348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1899" y="1333500"/>
              <a:ext cx="5610225" cy="475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2" name="Picture 2" descr="Z:\# Action Folder!\PDF &amp; Preview\PNG\porthole.png">
              <a:extLst>
                <a:ext uri="{FF2B5EF4-FFF2-40B4-BE49-F238E27FC236}">
                  <a16:creationId xmlns:a16="http://schemas.microsoft.com/office/drawing/2014/main" xmlns="" id="{682C7977-BFBE-594F-9570-450C4128F0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137" y="5259387"/>
              <a:ext cx="2889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3" name="Picture 2" descr="Z:\# Action Folder!\PDF &amp; Preview\PNG\porthole.png">
              <a:extLst>
                <a:ext uri="{FF2B5EF4-FFF2-40B4-BE49-F238E27FC236}">
                  <a16:creationId xmlns:a16="http://schemas.microsoft.com/office/drawing/2014/main" xmlns="" id="{708F68EE-E395-EC41-AAAC-0ECFA2F59D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962" y="5259387"/>
              <a:ext cx="28733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Title 20">
            <a:extLst>
              <a:ext uri="{FF2B5EF4-FFF2-40B4-BE49-F238E27FC236}">
                <a16:creationId xmlns:a16="http://schemas.microsoft.com/office/drawing/2014/main" xmlns="" id="{571A16EB-5B64-E341-A10B-E4CBF0DD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accent5">
                    <a:lumMod val="50000"/>
                  </a:schemeClr>
                </a:solidFill>
                <a:latin typeface="Twinkl" pitchFamily="2" charset="77"/>
              </a:rPr>
              <a:t>Parts of a Pirate Ship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327BD3D-DE5C-6044-836E-A7B4B4528271}"/>
              </a:ext>
            </a:extLst>
          </p:cNvPr>
          <p:cNvGrpSpPr>
            <a:grpSpLocks/>
          </p:cNvGrpSpPr>
          <p:nvPr/>
        </p:nvGrpSpPr>
        <p:grpSpPr bwMode="auto">
          <a:xfrm>
            <a:off x="2608263" y="1555750"/>
            <a:ext cx="1701800" cy="990600"/>
            <a:chOff x="2607733" y="1555307"/>
            <a:chExt cx="1701800" cy="990847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DE2168BB-9D21-1B42-8986-42DC95E08012}"/>
                </a:ext>
              </a:extLst>
            </p:cNvPr>
            <p:cNvCxnSpPr/>
            <p:nvPr/>
          </p:nvCxnSpPr>
          <p:spPr>
            <a:xfrm>
              <a:off x="3369733" y="2063434"/>
              <a:ext cx="939800" cy="482720"/>
            </a:xfrm>
            <a:prstGeom prst="straightConnector1">
              <a:avLst/>
            </a:prstGeom>
            <a:ln w="57150" cap="rnd">
              <a:solidFill>
                <a:srgbClr val="4DB1E3"/>
              </a:solidFill>
              <a:round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0" name="Rounded Rectangle 4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E24EC9B2-F1FB-D04A-BE71-94AC7B06D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7733" y="1555307"/>
              <a:ext cx="863599" cy="637601"/>
            </a:xfrm>
            <a:prstGeom prst="roundRect">
              <a:avLst>
                <a:gd name="adj" fmla="val 16667"/>
              </a:avLst>
            </a:prstGeom>
            <a:solidFill>
              <a:srgbClr val="AFD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dirty="0">
                  <a:solidFill>
                    <a:schemeClr val="tx1"/>
                  </a:solidFill>
                </a:rPr>
                <a:t>sail</a:t>
              </a:r>
              <a:endParaRPr lang="en-GB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91DED86-1AEB-0743-9227-D39466F6A40F}"/>
              </a:ext>
            </a:extLst>
          </p:cNvPr>
          <p:cNvGrpSpPr>
            <a:grpSpLocks/>
          </p:cNvGrpSpPr>
          <p:nvPr/>
        </p:nvGrpSpPr>
        <p:grpSpPr bwMode="auto">
          <a:xfrm>
            <a:off x="5681663" y="4144963"/>
            <a:ext cx="2916237" cy="647700"/>
            <a:chOff x="5681133" y="4144588"/>
            <a:chExt cx="2916763" cy="64869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7BD46289-76BA-6540-A6A7-BDD8008013DA}"/>
                </a:ext>
              </a:extLst>
            </p:cNvPr>
            <p:cNvCxnSpPr/>
            <p:nvPr/>
          </p:nvCxnSpPr>
          <p:spPr>
            <a:xfrm flipH="1">
              <a:off x="5681133" y="4521404"/>
              <a:ext cx="1606840" cy="271880"/>
            </a:xfrm>
            <a:prstGeom prst="straightConnector1">
              <a:avLst/>
            </a:prstGeom>
            <a:ln w="57150" cap="rnd">
              <a:solidFill>
                <a:srgbClr val="4DB1E3"/>
              </a:solidFill>
              <a:round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8" name="Rounded Rectangle 15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CC4D5356-9988-3346-9921-68CF3EBBE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4254" y="4144588"/>
              <a:ext cx="1323642" cy="637601"/>
            </a:xfrm>
            <a:prstGeom prst="roundRect">
              <a:avLst>
                <a:gd name="adj" fmla="val 16667"/>
              </a:avLst>
            </a:prstGeom>
            <a:solidFill>
              <a:srgbClr val="B0D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dirty="0">
                  <a:solidFill>
                    <a:schemeClr val="tx1"/>
                  </a:solidFill>
                </a:rPr>
                <a:t>rigging</a:t>
              </a:r>
              <a:endParaRPr lang="en-GB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58E78FE-DA75-694A-A078-289F4F2C0A2E}"/>
              </a:ext>
            </a:extLst>
          </p:cNvPr>
          <p:cNvGrpSpPr>
            <a:grpSpLocks/>
          </p:cNvGrpSpPr>
          <p:nvPr/>
        </p:nvGrpSpPr>
        <p:grpSpPr bwMode="auto">
          <a:xfrm>
            <a:off x="6005513" y="5080000"/>
            <a:ext cx="1773237" cy="636588"/>
            <a:chOff x="6004726" y="5079733"/>
            <a:chExt cx="1774401" cy="637601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EBAE5FD9-48F2-F542-8CB3-930BCBA5C68D}"/>
                </a:ext>
              </a:extLst>
            </p:cNvPr>
            <p:cNvCxnSpPr/>
            <p:nvPr/>
          </p:nvCxnSpPr>
          <p:spPr>
            <a:xfrm flipH="1" flipV="1">
              <a:off x="6004726" y="5346857"/>
              <a:ext cx="840338" cy="49291"/>
            </a:xfrm>
            <a:prstGeom prst="straightConnector1">
              <a:avLst/>
            </a:prstGeom>
            <a:ln w="57150" cap="rnd">
              <a:solidFill>
                <a:srgbClr val="4DB1E3"/>
              </a:solidFill>
              <a:round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6" name="Rounded Rectangle 7">
              <a:hlinkClick r:id="rId6" action="ppaction://hlinksldjump"/>
              <a:extLst>
                <a:ext uri="{FF2B5EF4-FFF2-40B4-BE49-F238E27FC236}">
                  <a16:creationId xmlns:a16="http://schemas.microsoft.com/office/drawing/2014/main" xmlns="" id="{F037086B-5F41-4E48-B7FA-5F82F419D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1225" y="5079733"/>
              <a:ext cx="977902" cy="637601"/>
            </a:xfrm>
            <a:prstGeom prst="roundRect">
              <a:avLst>
                <a:gd name="adj" fmla="val 16667"/>
              </a:avLst>
            </a:prstGeom>
            <a:solidFill>
              <a:srgbClr val="AFD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>
                  <a:solidFill>
                    <a:schemeClr val="tx1"/>
                  </a:solidFill>
                </a:rPr>
                <a:t>bow</a:t>
              </a:r>
              <a:endParaRPr lang="en-GB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67EC084-BAF6-8640-97ED-AD208EBF6547}"/>
              </a:ext>
            </a:extLst>
          </p:cNvPr>
          <p:cNvGrpSpPr>
            <a:grpSpLocks/>
          </p:cNvGrpSpPr>
          <p:nvPr/>
        </p:nvGrpSpPr>
        <p:grpSpPr bwMode="auto">
          <a:xfrm>
            <a:off x="6946900" y="1366838"/>
            <a:ext cx="1528763" cy="641350"/>
            <a:chOff x="6946687" y="1367393"/>
            <a:chExt cx="1529601" cy="640461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351E24A6-8DA9-544A-9149-B8696B683D14}"/>
                </a:ext>
              </a:extLst>
            </p:cNvPr>
            <p:cNvCxnSpPr/>
            <p:nvPr/>
          </p:nvCxnSpPr>
          <p:spPr>
            <a:xfrm flipH="1">
              <a:off x="6946687" y="1871518"/>
              <a:ext cx="567049" cy="136336"/>
            </a:xfrm>
            <a:prstGeom prst="straightConnector1">
              <a:avLst/>
            </a:prstGeom>
            <a:ln w="57150" cap="rnd">
              <a:solidFill>
                <a:srgbClr val="4DB1E3"/>
              </a:solidFill>
              <a:round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4" name="Rounded Rectangle 6">
              <a:hlinkClick r:id="rId7" action="ppaction://hlinksldjump"/>
              <a:extLst>
                <a:ext uri="{FF2B5EF4-FFF2-40B4-BE49-F238E27FC236}">
                  <a16:creationId xmlns:a16="http://schemas.microsoft.com/office/drawing/2014/main" xmlns="" id="{B1B41162-0768-D142-977F-4AE10C847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2369" y="1367393"/>
              <a:ext cx="1093919" cy="637601"/>
            </a:xfrm>
            <a:prstGeom prst="roundRect">
              <a:avLst>
                <a:gd name="adj" fmla="val 16667"/>
              </a:avLst>
            </a:prstGeom>
            <a:solidFill>
              <a:srgbClr val="B0D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>
                  <a:solidFill>
                    <a:schemeClr val="tx1"/>
                  </a:solidFill>
                </a:rPr>
                <a:t>flag</a:t>
              </a:r>
              <a:endParaRPr lang="en-GB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1DC526A-169A-D149-9CB5-6639D3DC8A3A}"/>
              </a:ext>
            </a:extLst>
          </p:cNvPr>
          <p:cNvGrpSpPr>
            <a:grpSpLocks/>
          </p:cNvGrpSpPr>
          <p:nvPr/>
        </p:nvGrpSpPr>
        <p:grpSpPr bwMode="auto">
          <a:xfrm>
            <a:off x="776288" y="5114925"/>
            <a:ext cx="3449637" cy="638175"/>
            <a:chOff x="776358" y="5115454"/>
            <a:chExt cx="3448845" cy="637601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BB284D9D-987F-BE4D-9C22-198165EC2D17}"/>
                </a:ext>
              </a:extLst>
            </p:cNvPr>
            <p:cNvCxnSpPr/>
            <p:nvPr/>
          </p:nvCxnSpPr>
          <p:spPr>
            <a:xfrm flipV="1">
              <a:off x="2238109" y="5391431"/>
              <a:ext cx="1987094" cy="42824"/>
            </a:xfrm>
            <a:prstGeom prst="straightConnector1">
              <a:avLst/>
            </a:prstGeom>
            <a:ln w="57150" cap="rnd">
              <a:solidFill>
                <a:srgbClr val="4DB1E3"/>
              </a:solidFill>
              <a:round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2" name="Rounded Rectangle 8">
              <a:hlinkClick r:id="rId8" action="ppaction://hlinksldjump"/>
              <a:extLst>
                <a:ext uri="{FF2B5EF4-FFF2-40B4-BE49-F238E27FC236}">
                  <a16:creationId xmlns:a16="http://schemas.microsoft.com/office/drawing/2014/main" xmlns="" id="{3834958F-3135-534A-B6EA-1CB5B94F4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358" y="5115454"/>
              <a:ext cx="1572683" cy="637601"/>
            </a:xfrm>
            <a:prstGeom prst="roundRect">
              <a:avLst>
                <a:gd name="adj" fmla="val 16667"/>
              </a:avLst>
            </a:prstGeom>
            <a:solidFill>
              <a:srgbClr val="AFD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dirty="0">
                  <a:solidFill>
                    <a:schemeClr val="tx1"/>
                  </a:solidFill>
                </a:rPr>
                <a:t>gun port</a:t>
              </a:r>
              <a:endParaRPr lang="en-GB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C382AF2-428B-6F49-9D27-8A79092C7997}"/>
              </a:ext>
            </a:extLst>
          </p:cNvPr>
          <p:cNvGrpSpPr>
            <a:grpSpLocks/>
          </p:cNvGrpSpPr>
          <p:nvPr/>
        </p:nvGrpSpPr>
        <p:grpSpPr bwMode="auto">
          <a:xfrm>
            <a:off x="903288" y="2405063"/>
            <a:ext cx="1603375" cy="638175"/>
            <a:chOff x="902710" y="2405073"/>
            <a:chExt cx="1604654" cy="637601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955E7407-AD60-E444-B282-25102C4D3821}"/>
                </a:ext>
              </a:extLst>
            </p:cNvPr>
            <p:cNvCxnSpPr/>
            <p:nvPr/>
          </p:nvCxnSpPr>
          <p:spPr>
            <a:xfrm>
              <a:off x="1693916" y="2896755"/>
              <a:ext cx="813448" cy="41238"/>
            </a:xfrm>
            <a:prstGeom prst="straightConnector1">
              <a:avLst/>
            </a:prstGeom>
            <a:ln w="57150" cap="rnd">
              <a:solidFill>
                <a:srgbClr val="4DB1E3"/>
              </a:solidFill>
              <a:round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0" name="Rounded Rectangle 14">
              <a:hlinkClick r:id="rId9" action="ppaction://hlinksldjump"/>
              <a:extLst>
                <a:ext uri="{FF2B5EF4-FFF2-40B4-BE49-F238E27FC236}">
                  <a16:creationId xmlns:a16="http://schemas.microsoft.com/office/drawing/2014/main" xmlns="" id="{AA63AEF1-82C6-4E45-8C92-85D786121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710" y="2405073"/>
              <a:ext cx="941250" cy="637601"/>
            </a:xfrm>
            <a:prstGeom prst="roundRect">
              <a:avLst>
                <a:gd name="adj" fmla="val 16667"/>
              </a:avLst>
            </a:prstGeom>
            <a:solidFill>
              <a:srgbClr val="AFD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dirty="0">
                  <a:solidFill>
                    <a:schemeClr val="tx1"/>
                  </a:solidFill>
                </a:rPr>
                <a:t>mast</a:t>
              </a:r>
              <a:endParaRPr lang="en-GB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C3A6539-3172-3641-B357-9A9F989FB7B9}"/>
              </a:ext>
            </a:extLst>
          </p:cNvPr>
          <p:cNvGrpSpPr>
            <a:grpSpLocks/>
          </p:cNvGrpSpPr>
          <p:nvPr/>
        </p:nvGrpSpPr>
        <p:grpSpPr bwMode="auto">
          <a:xfrm>
            <a:off x="1138238" y="3760788"/>
            <a:ext cx="1568450" cy="1249362"/>
            <a:chOff x="1138500" y="3760263"/>
            <a:chExt cx="1567481" cy="1250673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C69D836D-F1E5-534E-8EC6-A8A2955F5279}"/>
                </a:ext>
              </a:extLst>
            </p:cNvPr>
            <p:cNvCxnSpPr/>
            <p:nvPr/>
          </p:nvCxnSpPr>
          <p:spPr>
            <a:xfrm>
              <a:off x="1693782" y="4318060"/>
              <a:ext cx="1012199" cy="692876"/>
            </a:xfrm>
            <a:prstGeom prst="straightConnector1">
              <a:avLst/>
            </a:prstGeom>
            <a:ln w="57150" cap="rnd">
              <a:solidFill>
                <a:srgbClr val="4DB1E3"/>
              </a:solidFill>
              <a:round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8" name="Rounded Rectangle 13">
              <a:hlinkClick r:id="rId10" action="ppaction://hlinksldjump"/>
              <a:extLst>
                <a:ext uri="{FF2B5EF4-FFF2-40B4-BE49-F238E27FC236}">
                  <a16:creationId xmlns:a16="http://schemas.microsoft.com/office/drawing/2014/main" xmlns="" id="{7D7F4B76-2320-9842-A45A-10D3CDD3F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500" y="3760263"/>
              <a:ext cx="941250" cy="637601"/>
            </a:xfrm>
            <a:prstGeom prst="roundRect">
              <a:avLst>
                <a:gd name="adj" fmla="val 16667"/>
              </a:avLst>
            </a:prstGeom>
            <a:solidFill>
              <a:srgbClr val="AFD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>
                  <a:solidFill>
                    <a:schemeClr val="tx1"/>
                  </a:solidFill>
                </a:rPr>
                <a:t>stern</a:t>
              </a:r>
              <a:endParaRPr lang="en-GB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Left Arrow 2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EE80463-3EFB-9248-B1BC-A7513AE6DB77}"/>
              </a:ext>
            </a:extLst>
          </p:cNvPr>
          <p:cNvSpPr/>
          <p:nvPr/>
        </p:nvSpPr>
        <p:spPr>
          <a:xfrm flipH="1">
            <a:off x="5808535" y="103135"/>
            <a:ext cx="3212341" cy="662267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Types of Pirate Ship</a:t>
            </a:r>
          </a:p>
        </p:txBody>
      </p:sp>
    </p:spTree>
    <p:extLst>
      <p:ext uri="{BB962C8B-B14F-4D97-AF65-F5344CB8AC3E}">
        <p14:creationId xmlns:p14="http://schemas.microsoft.com/office/powerpoint/2010/main" val="236305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3">
            <a:extLst>
              <a:ext uri="{FF2B5EF4-FFF2-40B4-BE49-F238E27FC236}">
                <a16:creationId xmlns:a16="http://schemas.microsoft.com/office/drawing/2014/main" xmlns="" id="{11210BD5-9515-6A48-B6E2-9EFB0A79B19E}"/>
              </a:ext>
            </a:extLst>
          </p:cNvPr>
          <p:cNvGrpSpPr>
            <a:grpSpLocks/>
          </p:cNvGrpSpPr>
          <p:nvPr/>
        </p:nvGrpSpPr>
        <p:grpSpPr bwMode="auto">
          <a:xfrm>
            <a:off x="2181225" y="1333500"/>
            <a:ext cx="5610225" cy="4759325"/>
            <a:chOff x="1951899" y="1333500"/>
            <a:chExt cx="5610225" cy="4759325"/>
          </a:xfrm>
        </p:grpSpPr>
        <p:pic>
          <p:nvPicPr>
            <p:cNvPr id="9241" name="Picture 2" descr="Z:\# Action Folder!\PDF &amp; Preview\PNG\pirate-ship-(new).png">
              <a:extLst>
                <a:ext uri="{FF2B5EF4-FFF2-40B4-BE49-F238E27FC236}">
                  <a16:creationId xmlns:a16="http://schemas.microsoft.com/office/drawing/2014/main" xmlns="" id="{5FD18478-1AA2-204F-8556-F831DBD348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1899" y="1333500"/>
              <a:ext cx="5610225" cy="475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2" name="Picture 2" descr="Z:\# Action Folder!\PDF &amp; Preview\PNG\porthole.png">
              <a:extLst>
                <a:ext uri="{FF2B5EF4-FFF2-40B4-BE49-F238E27FC236}">
                  <a16:creationId xmlns:a16="http://schemas.microsoft.com/office/drawing/2014/main" xmlns="" id="{682C7977-BFBE-594F-9570-450C4128F0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137" y="5259387"/>
              <a:ext cx="2889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3" name="Picture 2" descr="Z:\# Action Folder!\PDF &amp; Preview\PNG\porthole.png">
              <a:extLst>
                <a:ext uri="{FF2B5EF4-FFF2-40B4-BE49-F238E27FC236}">
                  <a16:creationId xmlns:a16="http://schemas.microsoft.com/office/drawing/2014/main" xmlns="" id="{708F68EE-E395-EC41-AAAC-0ECFA2F59D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962" y="5259387"/>
              <a:ext cx="28733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Title 20">
            <a:extLst>
              <a:ext uri="{FF2B5EF4-FFF2-40B4-BE49-F238E27FC236}">
                <a16:creationId xmlns:a16="http://schemas.microsoft.com/office/drawing/2014/main" xmlns="" id="{571A16EB-5B64-E341-A10B-E4CBF0DD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accent5">
                    <a:lumMod val="50000"/>
                  </a:schemeClr>
                </a:solidFill>
                <a:latin typeface="Twinkl" pitchFamily="2" charset="77"/>
              </a:rPr>
              <a:t>Parts of a Pirate Ship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327BD3D-DE5C-6044-836E-A7B4B4528271}"/>
              </a:ext>
            </a:extLst>
          </p:cNvPr>
          <p:cNvGrpSpPr>
            <a:grpSpLocks/>
          </p:cNvGrpSpPr>
          <p:nvPr/>
        </p:nvGrpSpPr>
        <p:grpSpPr bwMode="auto">
          <a:xfrm>
            <a:off x="2608263" y="1555750"/>
            <a:ext cx="1701800" cy="990600"/>
            <a:chOff x="2607733" y="1555307"/>
            <a:chExt cx="1701800" cy="990847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DE2168BB-9D21-1B42-8986-42DC95E08012}"/>
                </a:ext>
              </a:extLst>
            </p:cNvPr>
            <p:cNvCxnSpPr/>
            <p:nvPr/>
          </p:nvCxnSpPr>
          <p:spPr>
            <a:xfrm>
              <a:off x="3369733" y="2063434"/>
              <a:ext cx="939800" cy="482720"/>
            </a:xfrm>
            <a:prstGeom prst="straightConnector1">
              <a:avLst/>
            </a:prstGeom>
            <a:ln w="57150" cap="rnd">
              <a:solidFill>
                <a:srgbClr val="4DB1E3"/>
              </a:solidFill>
              <a:round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0" name="Rounded Rectangle 4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E24EC9B2-F1FB-D04A-BE71-94AC7B06D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7733" y="1555307"/>
              <a:ext cx="863599" cy="637601"/>
            </a:xfrm>
            <a:prstGeom prst="roundRect">
              <a:avLst>
                <a:gd name="adj" fmla="val 16667"/>
              </a:avLst>
            </a:prstGeom>
            <a:solidFill>
              <a:srgbClr val="AFD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dirty="0">
                  <a:solidFill>
                    <a:schemeClr val="tx1"/>
                  </a:solidFill>
                </a:rPr>
                <a:t>sail</a:t>
              </a:r>
              <a:endParaRPr lang="en-GB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91DED86-1AEB-0743-9227-D39466F6A40F}"/>
              </a:ext>
            </a:extLst>
          </p:cNvPr>
          <p:cNvGrpSpPr>
            <a:grpSpLocks/>
          </p:cNvGrpSpPr>
          <p:nvPr/>
        </p:nvGrpSpPr>
        <p:grpSpPr bwMode="auto">
          <a:xfrm>
            <a:off x="5681663" y="4144963"/>
            <a:ext cx="2916237" cy="647700"/>
            <a:chOff x="5681133" y="4144588"/>
            <a:chExt cx="2916763" cy="64869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7BD46289-76BA-6540-A6A7-BDD8008013DA}"/>
                </a:ext>
              </a:extLst>
            </p:cNvPr>
            <p:cNvCxnSpPr/>
            <p:nvPr/>
          </p:nvCxnSpPr>
          <p:spPr>
            <a:xfrm flipH="1">
              <a:off x="5681133" y="4521404"/>
              <a:ext cx="1606840" cy="271880"/>
            </a:xfrm>
            <a:prstGeom prst="straightConnector1">
              <a:avLst/>
            </a:prstGeom>
            <a:ln w="57150" cap="rnd">
              <a:solidFill>
                <a:srgbClr val="4DB1E3"/>
              </a:solidFill>
              <a:round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8" name="Rounded Rectangle 15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CC4D5356-9988-3346-9921-68CF3EBBE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4254" y="4144588"/>
              <a:ext cx="1323642" cy="637601"/>
            </a:xfrm>
            <a:prstGeom prst="roundRect">
              <a:avLst>
                <a:gd name="adj" fmla="val 16667"/>
              </a:avLst>
            </a:prstGeom>
            <a:solidFill>
              <a:srgbClr val="B0D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dirty="0">
                  <a:solidFill>
                    <a:schemeClr val="tx1"/>
                  </a:solidFill>
                </a:rPr>
                <a:t>rigging</a:t>
              </a:r>
              <a:endParaRPr lang="en-GB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58E78FE-DA75-694A-A078-289F4F2C0A2E}"/>
              </a:ext>
            </a:extLst>
          </p:cNvPr>
          <p:cNvGrpSpPr>
            <a:grpSpLocks/>
          </p:cNvGrpSpPr>
          <p:nvPr/>
        </p:nvGrpSpPr>
        <p:grpSpPr bwMode="auto">
          <a:xfrm>
            <a:off x="6005513" y="5080000"/>
            <a:ext cx="1773237" cy="636588"/>
            <a:chOff x="6004726" y="5079733"/>
            <a:chExt cx="1774401" cy="637601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EBAE5FD9-48F2-F542-8CB3-930BCBA5C68D}"/>
                </a:ext>
              </a:extLst>
            </p:cNvPr>
            <p:cNvCxnSpPr/>
            <p:nvPr/>
          </p:nvCxnSpPr>
          <p:spPr>
            <a:xfrm flipH="1" flipV="1">
              <a:off x="6004726" y="5346857"/>
              <a:ext cx="840338" cy="49291"/>
            </a:xfrm>
            <a:prstGeom prst="straightConnector1">
              <a:avLst/>
            </a:prstGeom>
            <a:ln w="57150" cap="rnd">
              <a:solidFill>
                <a:srgbClr val="4DB1E3"/>
              </a:solidFill>
              <a:round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6" name="Rounded Rectangle 7">
              <a:hlinkClick r:id="rId6" action="ppaction://hlinksldjump"/>
              <a:extLst>
                <a:ext uri="{FF2B5EF4-FFF2-40B4-BE49-F238E27FC236}">
                  <a16:creationId xmlns:a16="http://schemas.microsoft.com/office/drawing/2014/main" xmlns="" id="{F037086B-5F41-4E48-B7FA-5F82F419D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1225" y="5079733"/>
              <a:ext cx="977902" cy="637601"/>
            </a:xfrm>
            <a:prstGeom prst="roundRect">
              <a:avLst>
                <a:gd name="adj" fmla="val 16667"/>
              </a:avLst>
            </a:prstGeom>
            <a:solidFill>
              <a:srgbClr val="AFD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>
                  <a:solidFill>
                    <a:schemeClr val="tx1"/>
                  </a:solidFill>
                </a:rPr>
                <a:t>bow</a:t>
              </a:r>
              <a:endParaRPr lang="en-GB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67EC084-BAF6-8640-97ED-AD208EBF6547}"/>
              </a:ext>
            </a:extLst>
          </p:cNvPr>
          <p:cNvGrpSpPr>
            <a:grpSpLocks/>
          </p:cNvGrpSpPr>
          <p:nvPr/>
        </p:nvGrpSpPr>
        <p:grpSpPr bwMode="auto">
          <a:xfrm>
            <a:off x="6946900" y="1366838"/>
            <a:ext cx="1528763" cy="641350"/>
            <a:chOff x="6946687" y="1367393"/>
            <a:chExt cx="1529601" cy="640461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351E24A6-8DA9-544A-9149-B8696B683D14}"/>
                </a:ext>
              </a:extLst>
            </p:cNvPr>
            <p:cNvCxnSpPr/>
            <p:nvPr/>
          </p:nvCxnSpPr>
          <p:spPr>
            <a:xfrm flipH="1">
              <a:off x="6946687" y="1871518"/>
              <a:ext cx="567049" cy="136336"/>
            </a:xfrm>
            <a:prstGeom prst="straightConnector1">
              <a:avLst/>
            </a:prstGeom>
            <a:ln w="57150" cap="rnd">
              <a:solidFill>
                <a:srgbClr val="4DB1E3"/>
              </a:solidFill>
              <a:round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4" name="Rounded Rectangle 6">
              <a:hlinkClick r:id="rId7" action="ppaction://hlinksldjump"/>
              <a:extLst>
                <a:ext uri="{FF2B5EF4-FFF2-40B4-BE49-F238E27FC236}">
                  <a16:creationId xmlns:a16="http://schemas.microsoft.com/office/drawing/2014/main" xmlns="" id="{B1B41162-0768-D142-977F-4AE10C847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2369" y="1367393"/>
              <a:ext cx="1093919" cy="637601"/>
            </a:xfrm>
            <a:prstGeom prst="roundRect">
              <a:avLst>
                <a:gd name="adj" fmla="val 16667"/>
              </a:avLst>
            </a:prstGeom>
            <a:solidFill>
              <a:srgbClr val="B0D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>
                  <a:solidFill>
                    <a:schemeClr val="tx1"/>
                  </a:solidFill>
                </a:rPr>
                <a:t>flag</a:t>
              </a:r>
              <a:endParaRPr lang="en-GB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1DC526A-169A-D149-9CB5-6639D3DC8A3A}"/>
              </a:ext>
            </a:extLst>
          </p:cNvPr>
          <p:cNvGrpSpPr>
            <a:grpSpLocks/>
          </p:cNvGrpSpPr>
          <p:nvPr/>
        </p:nvGrpSpPr>
        <p:grpSpPr bwMode="auto">
          <a:xfrm>
            <a:off x="776288" y="5114925"/>
            <a:ext cx="3449637" cy="638175"/>
            <a:chOff x="776358" y="5115454"/>
            <a:chExt cx="3448845" cy="637601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BB284D9D-987F-BE4D-9C22-198165EC2D17}"/>
                </a:ext>
              </a:extLst>
            </p:cNvPr>
            <p:cNvCxnSpPr/>
            <p:nvPr/>
          </p:nvCxnSpPr>
          <p:spPr>
            <a:xfrm flipV="1">
              <a:off x="2238109" y="5391431"/>
              <a:ext cx="1987094" cy="42824"/>
            </a:xfrm>
            <a:prstGeom prst="straightConnector1">
              <a:avLst/>
            </a:prstGeom>
            <a:ln w="57150" cap="rnd">
              <a:solidFill>
                <a:srgbClr val="4DB1E3"/>
              </a:solidFill>
              <a:round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2" name="Rounded Rectangle 8">
              <a:hlinkClick r:id="rId8" action="ppaction://hlinksldjump"/>
              <a:extLst>
                <a:ext uri="{FF2B5EF4-FFF2-40B4-BE49-F238E27FC236}">
                  <a16:creationId xmlns:a16="http://schemas.microsoft.com/office/drawing/2014/main" xmlns="" id="{3834958F-3135-534A-B6EA-1CB5B94F4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358" y="5115454"/>
              <a:ext cx="1572683" cy="637601"/>
            </a:xfrm>
            <a:prstGeom prst="roundRect">
              <a:avLst>
                <a:gd name="adj" fmla="val 16667"/>
              </a:avLst>
            </a:prstGeom>
            <a:solidFill>
              <a:srgbClr val="AFD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dirty="0">
                  <a:solidFill>
                    <a:schemeClr val="tx1"/>
                  </a:solidFill>
                </a:rPr>
                <a:t>gun port</a:t>
              </a:r>
              <a:endParaRPr lang="en-GB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C382AF2-428B-6F49-9D27-8A79092C7997}"/>
              </a:ext>
            </a:extLst>
          </p:cNvPr>
          <p:cNvGrpSpPr>
            <a:grpSpLocks/>
          </p:cNvGrpSpPr>
          <p:nvPr/>
        </p:nvGrpSpPr>
        <p:grpSpPr bwMode="auto">
          <a:xfrm>
            <a:off x="903288" y="2405063"/>
            <a:ext cx="1603375" cy="638175"/>
            <a:chOff x="902710" y="2405073"/>
            <a:chExt cx="1604654" cy="637601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955E7407-AD60-E444-B282-25102C4D3821}"/>
                </a:ext>
              </a:extLst>
            </p:cNvPr>
            <p:cNvCxnSpPr/>
            <p:nvPr/>
          </p:nvCxnSpPr>
          <p:spPr>
            <a:xfrm>
              <a:off x="1693916" y="2896755"/>
              <a:ext cx="813448" cy="41238"/>
            </a:xfrm>
            <a:prstGeom prst="straightConnector1">
              <a:avLst/>
            </a:prstGeom>
            <a:ln w="57150" cap="rnd">
              <a:solidFill>
                <a:srgbClr val="4DB1E3"/>
              </a:solidFill>
              <a:round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0" name="Rounded Rectangle 14">
              <a:hlinkClick r:id="rId9" action="ppaction://hlinksldjump"/>
              <a:extLst>
                <a:ext uri="{FF2B5EF4-FFF2-40B4-BE49-F238E27FC236}">
                  <a16:creationId xmlns:a16="http://schemas.microsoft.com/office/drawing/2014/main" xmlns="" id="{AA63AEF1-82C6-4E45-8C92-85D786121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710" y="2405073"/>
              <a:ext cx="941250" cy="637601"/>
            </a:xfrm>
            <a:prstGeom prst="roundRect">
              <a:avLst>
                <a:gd name="adj" fmla="val 16667"/>
              </a:avLst>
            </a:prstGeom>
            <a:solidFill>
              <a:srgbClr val="AFD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dirty="0">
                  <a:solidFill>
                    <a:schemeClr val="tx1"/>
                  </a:solidFill>
                </a:rPr>
                <a:t>mast</a:t>
              </a:r>
              <a:endParaRPr lang="en-GB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C3A6539-3172-3641-B357-9A9F989FB7B9}"/>
              </a:ext>
            </a:extLst>
          </p:cNvPr>
          <p:cNvGrpSpPr>
            <a:grpSpLocks/>
          </p:cNvGrpSpPr>
          <p:nvPr/>
        </p:nvGrpSpPr>
        <p:grpSpPr bwMode="auto">
          <a:xfrm>
            <a:off x="1138238" y="3760788"/>
            <a:ext cx="1568450" cy="1249362"/>
            <a:chOff x="1138500" y="3760263"/>
            <a:chExt cx="1567481" cy="1250673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C69D836D-F1E5-534E-8EC6-A8A2955F5279}"/>
                </a:ext>
              </a:extLst>
            </p:cNvPr>
            <p:cNvCxnSpPr/>
            <p:nvPr/>
          </p:nvCxnSpPr>
          <p:spPr>
            <a:xfrm>
              <a:off x="1693782" y="4318060"/>
              <a:ext cx="1012199" cy="692876"/>
            </a:xfrm>
            <a:prstGeom prst="straightConnector1">
              <a:avLst/>
            </a:prstGeom>
            <a:ln w="57150" cap="rnd">
              <a:solidFill>
                <a:srgbClr val="4DB1E3"/>
              </a:solidFill>
              <a:round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8" name="Rounded Rectangle 13">
              <a:hlinkClick r:id="rId10" action="ppaction://hlinksldjump"/>
              <a:extLst>
                <a:ext uri="{FF2B5EF4-FFF2-40B4-BE49-F238E27FC236}">
                  <a16:creationId xmlns:a16="http://schemas.microsoft.com/office/drawing/2014/main" xmlns="" id="{7D7F4B76-2320-9842-A45A-10D3CDD3F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500" y="3760263"/>
              <a:ext cx="941250" cy="637601"/>
            </a:xfrm>
            <a:prstGeom prst="roundRect">
              <a:avLst>
                <a:gd name="adj" fmla="val 16667"/>
              </a:avLst>
            </a:prstGeom>
            <a:solidFill>
              <a:srgbClr val="AFD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Sassoon Infant Rg" panose="02000803050000020003" pitchFamily="2" charset="0"/>
                  <a:cs typeface="Sassoon Infant Rg" panose="02000803050000020003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>
                  <a:solidFill>
                    <a:schemeClr val="tx1"/>
                  </a:solidFill>
                </a:rPr>
                <a:t>stern</a:t>
              </a:r>
              <a:endParaRPr lang="en-GB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Left Arrow 2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E0BED456-F534-4242-BC67-0802907E300A}"/>
              </a:ext>
            </a:extLst>
          </p:cNvPr>
          <p:cNvSpPr/>
          <p:nvPr/>
        </p:nvSpPr>
        <p:spPr>
          <a:xfrm flipH="1">
            <a:off x="5808535" y="103135"/>
            <a:ext cx="3212341" cy="662267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Types of Pirate Ship</a:t>
            </a:r>
          </a:p>
        </p:txBody>
      </p:sp>
    </p:spTree>
    <p:extLst>
      <p:ext uri="{BB962C8B-B14F-4D97-AF65-F5344CB8AC3E}">
        <p14:creationId xmlns:p14="http://schemas.microsoft.com/office/powerpoint/2010/main" val="170219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xmlns="" id="{47C4293A-FD22-AA4D-96A6-F42243CFF008}"/>
              </a:ext>
            </a:extLst>
          </p:cNvPr>
          <p:cNvSpPr/>
          <p:nvPr/>
        </p:nvSpPr>
        <p:spPr>
          <a:xfrm>
            <a:off x="102310" y="641331"/>
            <a:ext cx="4370355" cy="4370355"/>
          </a:xfrm>
          <a:prstGeom prst="ellipse">
            <a:avLst/>
          </a:prstGeom>
          <a:blipFill dpi="0" rotWithShape="1">
            <a:blip r:embed="rId2"/>
            <a:srcRect/>
            <a:stretch>
              <a:fillRect l="15828" t="9328" r="4724" b="112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19" name="Title 20">
            <a:extLst>
              <a:ext uri="{FF2B5EF4-FFF2-40B4-BE49-F238E27FC236}">
                <a16:creationId xmlns:a16="http://schemas.microsoft.com/office/drawing/2014/main" xmlns="" id="{571A16EB-5B64-E341-A10B-E4CBF0DD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514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winkl" pitchFamily="2" charset="77"/>
              </a:rPr>
              <a:t>Sail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509BDFC-0CA7-AB48-A81E-289FEF305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9" y="4342722"/>
            <a:ext cx="1689911" cy="26582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77531D1-2BD2-FF44-8103-C8B9EA35CEEA}"/>
              </a:ext>
            </a:extLst>
          </p:cNvPr>
          <p:cNvGrpSpPr/>
          <p:nvPr/>
        </p:nvGrpSpPr>
        <p:grpSpPr>
          <a:xfrm>
            <a:off x="102310" y="641331"/>
            <a:ext cx="4370355" cy="4370355"/>
            <a:chOff x="2994941" y="1107952"/>
            <a:chExt cx="2632775" cy="263277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28387905-ED6C-624E-95A0-D5E60A6FDB58}"/>
                </a:ext>
              </a:extLst>
            </p:cNvPr>
            <p:cNvSpPr/>
            <p:nvPr/>
          </p:nvSpPr>
          <p:spPr>
            <a:xfrm>
              <a:off x="2994941" y="1107952"/>
              <a:ext cx="2632775" cy="2632775"/>
            </a:xfrm>
            <a:prstGeom prst="ellipse">
              <a:avLst/>
            </a:prstGeom>
            <a:blipFill dpi="0" rotWithShape="1">
              <a:blip r:embed="rId2">
                <a:alphaModFix amt="40000"/>
              </a:blip>
              <a:srcRect/>
              <a:stretch>
                <a:fillRect l="15828" t="9328" r="4724" b="1122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EF31070-8510-C444-BABE-ECE287EB388B}"/>
                </a:ext>
              </a:extLst>
            </p:cNvPr>
            <p:cNvSpPr/>
            <p:nvPr/>
          </p:nvSpPr>
          <p:spPr>
            <a:xfrm>
              <a:off x="3880981" y="1625682"/>
              <a:ext cx="1381394" cy="1381394"/>
            </a:xfrm>
            <a:prstGeom prst="ellipse">
              <a:avLst/>
            </a:prstGeom>
            <a:blipFill>
              <a:blip r:embed="rId2"/>
              <a:stretch>
                <a:fillRect l="-33973" t="-19701" r="-17445" b="-3171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D788A1A-4684-6147-9F14-A14F1CE20659}"/>
              </a:ext>
            </a:extLst>
          </p:cNvPr>
          <p:cNvSpPr/>
          <p:nvPr/>
        </p:nvSpPr>
        <p:spPr>
          <a:xfrm>
            <a:off x="5140074" y="1618842"/>
            <a:ext cx="3537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The sails of a ship were made from strong fabric and tied to the mast with thick ropes.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8C11285-673E-504D-8A09-13D24ABE7986}"/>
              </a:ext>
            </a:extLst>
          </p:cNvPr>
          <p:cNvSpPr/>
          <p:nvPr/>
        </p:nvSpPr>
        <p:spPr>
          <a:xfrm>
            <a:off x="5140074" y="2744382"/>
            <a:ext cx="329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Each sail would collect the wind that blew into them and moved the ship forwards.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2DC44FB-1769-E740-892F-C4D230A1CEAA}"/>
              </a:ext>
            </a:extLst>
          </p:cNvPr>
          <p:cNvSpPr/>
          <p:nvPr/>
        </p:nvSpPr>
        <p:spPr>
          <a:xfrm>
            <a:off x="5140074" y="3869922"/>
            <a:ext cx="329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The sails could be tied away when they weren’t needed.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C104765-8CB8-4F46-9164-BF934F33A0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19" y="4139299"/>
            <a:ext cx="2336800" cy="4851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4DA3D80-1872-D248-9793-7EBDF05CAC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39" y="4390288"/>
            <a:ext cx="4370355" cy="4123641"/>
          </a:xfrm>
          <a:prstGeom prst="rect">
            <a:avLst/>
          </a:prstGeom>
        </p:spPr>
      </p:pic>
      <p:sp>
        <p:nvSpPr>
          <p:cNvPr id="25" name="Left Arrow 24">
            <a:hlinkClick r:id="rId6" action="ppaction://hlinksldjump"/>
            <a:extLst>
              <a:ext uri="{FF2B5EF4-FFF2-40B4-BE49-F238E27FC236}">
                <a16:creationId xmlns:a16="http://schemas.microsoft.com/office/drawing/2014/main" xmlns="" id="{1A31D3DC-704F-C64E-AC1A-EC1152FBC65A}"/>
              </a:ext>
            </a:extLst>
          </p:cNvPr>
          <p:cNvSpPr/>
          <p:nvPr/>
        </p:nvSpPr>
        <p:spPr>
          <a:xfrm>
            <a:off x="113599" y="103135"/>
            <a:ext cx="2855379" cy="662267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Parts of a Pirate Ship</a:t>
            </a:r>
          </a:p>
        </p:txBody>
      </p:sp>
      <p:sp>
        <p:nvSpPr>
          <p:cNvPr id="48" name="Left Arrow 47">
            <a:hlinkClick r:id="rId7" action="ppaction://hlinksldjump"/>
            <a:extLst>
              <a:ext uri="{FF2B5EF4-FFF2-40B4-BE49-F238E27FC236}">
                <a16:creationId xmlns:a16="http://schemas.microsoft.com/office/drawing/2014/main" xmlns="" id="{FDF25E82-83A8-244F-AFA4-4A53F6F13369}"/>
              </a:ext>
            </a:extLst>
          </p:cNvPr>
          <p:cNvSpPr/>
          <p:nvPr/>
        </p:nvSpPr>
        <p:spPr>
          <a:xfrm flipH="1">
            <a:off x="5808535" y="103135"/>
            <a:ext cx="3212341" cy="662267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Types of Pirate Ship</a:t>
            </a:r>
          </a:p>
        </p:txBody>
      </p:sp>
    </p:spTree>
    <p:extLst>
      <p:ext uri="{BB962C8B-B14F-4D97-AF65-F5344CB8AC3E}">
        <p14:creationId xmlns:p14="http://schemas.microsoft.com/office/powerpoint/2010/main" val="132223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12" grpId="0"/>
      <p:bldP spid="38" grpId="0"/>
      <p:bldP spid="39" grpId="0"/>
      <p:bldP spid="25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xmlns="" id="{47C4293A-FD22-AA4D-96A6-F42243CFF008}"/>
              </a:ext>
            </a:extLst>
          </p:cNvPr>
          <p:cNvSpPr/>
          <p:nvPr/>
        </p:nvSpPr>
        <p:spPr>
          <a:xfrm>
            <a:off x="102310" y="641331"/>
            <a:ext cx="4370355" cy="4370355"/>
          </a:xfrm>
          <a:prstGeom prst="ellipse">
            <a:avLst/>
          </a:prstGeom>
          <a:blipFill dpi="0" rotWithShape="1">
            <a:blip r:embed="rId2"/>
            <a:srcRect/>
            <a:stretch>
              <a:fillRect l="15828" t="9328" r="4724" b="112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19" name="Title 20">
            <a:extLst>
              <a:ext uri="{FF2B5EF4-FFF2-40B4-BE49-F238E27FC236}">
                <a16:creationId xmlns:a16="http://schemas.microsoft.com/office/drawing/2014/main" xmlns="" id="{571A16EB-5B64-E341-A10B-E4CBF0DD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winkl" pitchFamily="2" charset="77"/>
              </a:rPr>
              <a:t>Flag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509BDFC-0CA7-AB48-A81E-289FEF305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9" y="4686020"/>
            <a:ext cx="1689911" cy="26582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77531D1-2BD2-FF44-8103-C8B9EA35CEEA}"/>
              </a:ext>
            </a:extLst>
          </p:cNvPr>
          <p:cNvGrpSpPr/>
          <p:nvPr/>
        </p:nvGrpSpPr>
        <p:grpSpPr>
          <a:xfrm>
            <a:off x="102309" y="641331"/>
            <a:ext cx="4370355" cy="4370355"/>
            <a:chOff x="2994941" y="1107952"/>
            <a:chExt cx="2632775" cy="263277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28387905-ED6C-624E-95A0-D5E60A6FDB58}"/>
                </a:ext>
              </a:extLst>
            </p:cNvPr>
            <p:cNvSpPr/>
            <p:nvPr/>
          </p:nvSpPr>
          <p:spPr>
            <a:xfrm>
              <a:off x="2994941" y="1107952"/>
              <a:ext cx="2632775" cy="2632775"/>
            </a:xfrm>
            <a:prstGeom prst="ellipse">
              <a:avLst/>
            </a:prstGeom>
            <a:blipFill dpi="0" rotWithShape="1">
              <a:blip r:embed="rId2">
                <a:alphaModFix amt="40000"/>
              </a:blip>
              <a:srcRect/>
              <a:stretch>
                <a:fillRect l="15828" t="9328" r="4724" b="1122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EF31070-8510-C444-BABE-ECE287EB388B}"/>
                </a:ext>
              </a:extLst>
            </p:cNvPr>
            <p:cNvSpPr/>
            <p:nvPr/>
          </p:nvSpPr>
          <p:spPr>
            <a:xfrm>
              <a:off x="4758618" y="1463457"/>
              <a:ext cx="704528" cy="704528"/>
            </a:xfrm>
            <a:prstGeom prst="ellipse">
              <a:avLst/>
            </a:prstGeom>
            <a:blipFill>
              <a:blip r:embed="rId2"/>
              <a:stretch>
                <a:fillRect l="-191186" t="-15604" r="-5709" b="-18128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D788A1A-4684-6147-9F14-A14F1CE20659}"/>
              </a:ext>
            </a:extLst>
          </p:cNvPr>
          <p:cNvSpPr/>
          <p:nvPr/>
        </p:nvSpPr>
        <p:spPr>
          <a:xfrm>
            <a:off x="4785619" y="1691124"/>
            <a:ext cx="3644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dirty="0">
                <a:solidFill>
                  <a:schemeClr val="tx1"/>
                </a:solidFill>
              </a:rPr>
              <a:t>The pirate flag was traditionally a black flag with a white skull and crossbones. It showed other sailors that there were pirates on board.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8C11285-673E-504D-8A09-13D24ABE7986}"/>
              </a:ext>
            </a:extLst>
          </p:cNvPr>
          <p:cNvSpPr/>
          <p:nvPr/>
        </p:nvSpPr>
        <p:spPr>
          <a:xfrm>
            <a:off x="4785618" y="2837450"/>
            <a:ext cx="3644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dirty="0">
                <a:solidFill>
                  <a:schemeClr val="tx1"/>
                </a:solidFill>
              </a:rPr>
              <a:t>It is known as the ‘Jolly Roger’.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2DC44FB-1769-E740-892F-C4D230A1CEAA}"/>
              </a:ext>
            </a:extLst>
          </p:cNvPr>
          <p:cNvSpPr/>
          <p:nvPr/>
        </p:nvSpPr>
        <p:spPr>
          <a:xfrm>
            <a:off x="4785618" y="3251029"/>
            <a:ext cx="37411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dirty="0">
                <a:solidFill>
                  <a:schemeClr val="tx1"/>
                </a:solidFill>
              </a:rPr>
              <a:t>Sometimes, pirates would fly a different flag to get close to other ships so they didn’t scare them away and then change it to the Jolly Roger when they were close enough to attack.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C104765-8CB8-4F46-9164-BF934F33A0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19" y="4482597"/>
            <a:ext cx="2336800" cy="4851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4DA3D80-1872-D248-9793-7EBDF05CAC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39" y="4733586"/>
            <a:ext cx="4370355" cy="41236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8D4BA3-3657-CE4B-9D23-D1B0FCA0B7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"/>
          <a:stretch/>
        </p:blipFill>
        <p:spPr>
          <a:xfrm rot="21152645">
            <a:off x="3392564" y="1301932"/>
            <a:ext cx="811061" cy="817801"/>
          </a:xfrm>
          <a:prstGeom prst="rect">
            <a:avLst/>
          </a:prstGeom>
        </p:spPr>
      </p:pic>
      <p:sp>
        <p:nvSpPr>
          <p:cNvPr id="18" name="Left Arrow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FC87FBF3-026A-2346-B4DA-E75CF3F9F77E}"/>
              </a:ext>
            </a:extLst>
          </p:cNvPr>
          <p:cNvSpPr/>
          <p:nvPr/>
        </p:nvSpPr>
        <p:spPr>
          <a:xfrm>
            <a:off x="113599" y="103135"/>
            <a:ext cx="2855379" cy="662267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Parts of a Pirate Ship</a:t>
            </a:r>
          </a:p>
        </p:txBody>
      </p:sp>
      <p:sp>
        <p:nvSpPr>
          <p:cNvPr id="19" name="Left Arrow 18">
            <a:hlinkClick r:id="rId8" action="ppaction://hlinksldjump"/>
            <a:extLst>
              <a:ext uri="{FF2B5EF4-FFF2-40B4-BE49-F238E27FC236}">
                <a16:creationId xmlns:a16="http://schemas.microsoft.com/office/drawing/2014/main" xmlns="" id="{183336C1-3D2C-E24F-A552-A61D838AB259}"/>
              </a:ext>
            </a:extLst>
          </p:cNvPr>
          <p:cNvSpPr/>
          <p:nvPr/>
        </p:nvSpPr>
        <p:spPr>
          <a:xfrm flipH="1">
            <a:off x="5808535" y="103135"/>
            <a:ext cx="3212341" cy="662267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Types of Pirate Ship</a:t>
            </a:r>
          </a:p>
        </p:txBody>
      </p:sp>
    </p:spTree>
    <p:extLst>
      <p:ext uri="{BB962C8B-B14F-4D97-AF65-F5344CB8AC3E}">
        <p14:creationId xmlns:p14="http://schemas.microsoft.com/office/powerpoint/2010/main" val="351986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12" grpId="0"/>
      <p:bldP spid="38" grpId="0"/>
      <p:bldP spid="39" grpId="0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xmlns="" id="{47C4293A-FD22-AA4D-96A6-F42243CFF008}"/>
              </a:ext>
            </a:extLst>
          </p:cNvPr>
          <p:cNvSpPr/>
          <p:nvPr/>
        </p:nvSpPr>
        <p:spPr>
          <a:xfrm>
            <a:off x="102310" y="641331"/>
            <a:ext cx="4370355" cy="4370355"/>
          </a:xfrm>
          <a:prstGeom prst="ellipse">
            <a:avLst/>
          </a:prstGeom>
          <a:blipFill dpi="0" rotWithShape="1">
            <a:blip r:embed="rId2"/>
            <a:srcRect/>
            <a:stretch>
              <a:fillRect l="15828" t="9328" r="4724" b="112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19" name="Title 20">
            <a:extLst>
              <a:ext uri="{FF2B5EF4-FFF2-40B4-BE49-F238E27FC236}">
                <a16:creationId xmlns:a16="http://schemas.microsoft.com/office/drawing/2014/main" xmlns="" id="{571A16EB-5B64-E341-A10B-E4CBF0DD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winkl" pitchFamily="2" charset="77"/>
              </a:rPr>
              <a:t>Mast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509BDFC-0CA7-AB48-A81E-289FEF305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9" y="4342722"/>
            <a:ext cx="1689911" cy="26582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77531D1-2BD2-FF44-8103-C8B9EA35CEEA}"/>
              </a:ext>
            </a:extLst>
          </p:cNvPr>
          <p:cNvGrpSpPr/>
          <p:nvPr/>
        </p:nvGrpSpPr>
        <p:grpSpPr>
          <a:xfrm>
            <a:off x="102309" y="641331"/>
            <a:ext cx="4370355" cy="4370355"/>
            <a:chOff x="2994941" y="1107952"/>
            <a:chExt cx="2632775" cy="263277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28387905-ED6C-624E-95A0-D5E60A6FDB58}"/>
                </a:ext>
              </a:extLst>
            </p:cNvPr>
            <p:cNvSpPr/>
            <p:nvPr/>
          </p:nvSpPr>
          <p:spPr>
            <a:xfrm>
              <a:off x="2994941" y="1107952"/>
              <a:ext cx="2632775" cy="2632775"/>
            </a:xfrm>
            <a:prstGeom prst="ellipse">
              <a:avLst/>
            </a:prstGeom>
            <a:blipFill dpi="0" rotWithShape="1">
              <a:blip r:embed="rId2">
                <a:alphaModFix amt="40000"/>
              </a:blip>
              <a:srcRect/>
              <a:stretch>
                <a:fillRect l="15828" t="9328" r="4724" b="1122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EF31070-8510-C444-BABE-ECE287EB388B}"/>
                </a:ext>
              </a:extLst>
            </p:cNvPr>
            <p:cNvSpPr/>
            <p:nvPr/>
          </p:nvSpPr>
          <p:spPr>
            <a:xfrm>
              <a:off x="3581633" y="1706620"/>
              <a:ext cx="598667" cy="598667"/>
            </a:xfrm>
            <a:prstGeom prst="ellipse">
              <a:avLst/>
            </a:prstGeom>
            <a:blipFill>
              <a:blip r:embed="rId2"/>
              <a:stretch>
                <a:fillRect l="-28396" t="-58982" r="-220995" b="-19041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D788A1A-4684-6147-9F14-A14F1CE20659}"/>
              </a:ext>
            </a:extLst>
          </p:cNvPr>
          <p:cNvSpPr/>
          <p:nvPr/>
        </p:nvSpPr>
        <p:spPr>
          <a:xfrm>
            <a:off x="5140075" y="1618842"/>
            <a:ext cx="3383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Masts were large wooden poles that stood up tall from the ship’s deck. They were used to attach the sails and rigging.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8C11285-673E-504D-8A09-13D24ABE7986}"/>
              </a:ext>
            </a:extLst>
          </p:cNvPr>
          <p:cNvSpPr/>
          <p:nvPr/>
        </p:nvSpPr>
        <p:spPr>
          <a:xfrm>
            <a:off x="5140073" y="2910197"/>
            <a:ext cx="35372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Some larger ships had platforms at the top of a mast called a ‘crow’s nest’ which pirates 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could use to look out over 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long distances.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C104765-8CB8-4F46-9164-BF934F33A0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19" y="4139299"/>
            <a:ext cx="2336800" cy="4851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4DA3D80-1872-D248-9793-7EBDF05CAC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39" y="4390288"/>
            <a:ext cx="4370355" cy="41236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E406A2-0804-FC47-968F-27D3E2FA3C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7" r="88227" b="54264"/>
          <a:stretch/>
        </p:blipFill>
        <p:spPr>
          <a:xfrm>
            <a:off x="1235884" y="1511946"/>
            <a:ext cx="629483" cy="1124688"/>
          </a:xfrm>
          <a:prstGeom prst="rect">
            <a:avLst/>
          </a:prstGeom>
        </p:spPr>
      </p:pic>
      <p:sp>
        <p:nvSpPr>
          <p:cNvPr id="20" name="Left Arrow 19">
            <a:hlinkClick r:id="rId6" action="ppaction://hlinksldjump"/>
            <a:extLst>
              <a:ext uri="{FF2B5EF4-FFF2-40B4-BE49-F238E27FC236}">
                <a16:creationId xmlns:a16="http://schemas.microsoft.com/office/drawing/2014/main" xmlns="" id="{92D65348-39D4-8545-93C2-25127486087F}"/>
              </a:ext>
            </a:extLst>
          </p:cNvPr>
          <p:cNvSpPr/>
          <p:nvPr/>
        </p:nvSpPr>
        <p:spPr>
          <a:xfrm>
            <a:off x="113599" y="103135"/>
            <a:ext cx="2855379" cy="662267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Parts of a Pirate Ship</a:t>
            </a:r>
          </a:p>
        </p:txBody>
      </p:sp>
      <p:sp>
        <p:nvSpPr>
          <p:cNvPr id="21" name="Left Arrow 20">
            <a:hlinkClick r:id="rId7" action="ppaction://hlinksldjump"/>
            <a:extLst>
              <a:ext uri="{FF2B5EF4-FFF2-40B4-BE49-F238E27FC236}">
                <a16:creationId xmlns:a16="http://schemas.microsoft.com/office/drawing/2014/main" xmlns="" id="{190788A7-0CF3-1342-97F3-A32ABABD825A}"/>
              </a:ext>
            </a:extLst>
          </p:cNvPr>
          <p:cNvSpPr/>
          <p:nvPr/>
        </p:nvSpPr>
        <p:spPr>
          <a:xfrm flipH="1">
            <a:off x="5808535" y="103135"/>
            <a:ext cx="3212341" cy="662267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Types of Pirate Ship</a:t>
            </a:r>
          </a:p>
        </p:txBody>
      </p:sp>
    </p:spTree>
    <p:extLst>
      <p:ext uri="{BB962C8B-B14F-4D97-AF65-F5344CB8AC3E}">
        <p14:creationId xmlns:p14="http://schemas.microsoft.com/office/powerpoint/2010/main" val="137672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12" grpId="0"/>
      <p:bldP spid="38" grpId="0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xmlns="" id="{47C4293A-FD22-AA4D-96A6-F42243CFF008}"/>
              </a:ext>
            </a:extLst>
          </p:cNvPr>
          <p:cNvSpPr/>
          <p:nvPr/>
        </p:nvSpPr>
        <p:spPr>
          <a:xfrm>
            <a:off x="102310" y="641331"/>
            <a:ext cx="4370355" cy="4370355"/>
          </a:xfrm>
          <a:prstGeom prst="ellipse">
            <a:avLst/>
          </a:prstGeom>
          <a:blipFill dpi="0" rotWithShape="1">
            <a:blip r:embed="rId2"/>
            <a:srcRect/>
            <a:stretch>
              <a:fillRect l="15828" t="9328" r="4724" b="112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19" name="Title 20">
            <a:extLst>
              <a:ext uri="{FF2B5EF4-FFF2-40B4-BE49-F238E27FC236}">
                <a16:creationId xmlns:a16="http://schemas.microsoft.com/office/drawing/2014/main" xmlns="" id="{571A16EB-5B64-E341-A10B-E4CBF0DD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winkl" pitchFamily="2" charset="77"/>
              </a:rPr>
              <a:t>Stern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509BDFC-0CA7-AB48-A81E-289FEF305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9" y="4702939"/>
            <a:ext cx="1689911" cy="26582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77531D1-2BD2-FF44-8103-C8B9EA35CEEA}"/>
              </a:ext>
            </a:extLst>
          </p:cNvPr>
          <p:cNvGrpSpPr/>
          <p:nvPr/>
        </p:nvGrpSpPr>
        <p:grpSpPr>
          <a:xfrm>
            <a:off x="102309" y="644625"/>
            <a:ext cx="4370355" cy="4370355"/>
            <a:chOff x="2994941" y="1107952"/>
            <a:chExt cx="2632775" cy="263277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28387905-ED6C-624E-95A0-D5E60A6FDB58}"/>
                </a:ext>
              </a:extLst>
            </p:cNvPr>
            <p:cNvSpPr/>
            <p:nvPr/>
          </p:nvSpPr>
          <p:spPr>
            <a:xfrm>
              <a:off x="2994941" y="1107952"/>
              <a:ext cx="2632775" cy="2632775"/>
            </a:xfrm>
            <a:prstGeom prst="ellipse">
              <a:avLst/>
            </a:prstGeom>
            <a:blipFill dpi="0" rotWithShape="1">
              <a:blip r:embed="rId2">
                <a:alphaModFix amt="40000"/>
              </a:blip>
              <a:srcRect/>
              <a:stretch>
                <a:fillRect l="15828" t="9328" r="4724" b="1122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EF31070-8510-C444-BABE-ECE287EB388B}"/>
                </a:ext>
              </a:extLst>
            </p:cNvPr>
            <p:cNvSpPr/>
            <p:nvPr/>
          </p:nvSpPr>
          <p:spPr>
            <a:xfrm>
              <a:off x="3363154" y="2883155"/>
              <a:ext cx="457980" cy="457980"/>
            </a:xfrm>
            <a:prstGeom prst="ellipse">
              <a:avLst/>
            </a:prstGeom>
            <a:blipFill>
              <a:blip r:embed="rId2"/>
              <a:stretch>
                <a:fillRect l="10594" t="-333993" r="-367313" b="-2271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D788A1A-4684-6147-9F14-A14F1CE20659}"/>
              </a:ext>
            </a:extLst>
          </p:cNvPr>
          <p:cNvSpPr/>
          <p:nvPr/>
        </p:nvSpPr>
        <p:spPr>
          <a:xfrm>
            <a:off x="4800613" y="1676623"/>
            <a:ext cx="37131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dirty="0">
                <a:solidFill>
                  <a:schemeClr val="tx1"/>
                </a:solidFill>
              </a:rPr>
              <a:t>The stern was the back of the ship. The rudder – a piece of wood to help steer the ship – was at the stern, dipping into the water.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8C11285-673E-504D-8A09-13D24ABE7986}"/>
              </a:ext>
            </a:extLst>
          </p:cNvPr>
          <p:cNvSpPr/>
          <p:nvPr/>
        </p:nvSpPr>
        <p:spPr>
          <a:xfrm>
            <a:off x="4800612" y="2918792"/>
            <a:ext cx="3814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dirty="0">
                <a:solidFill>
                  <a:schemeClr val="tx1"/>
                </a:solidFill>
              </a:rPr>
              <a:t>The stern is where the captain’s cabin and the officer’s quarters would be.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2DC44FB-1769-E740-892F-C4D230A1CEAA}"/>
              </a:ext>
            </a:extLst>
          </p:cNvPr>
          <p:cNvSpPr/>
          <p:nvPr/>
        </p:nvSpPr>
        <p:spPr>
          <a:xfrm>
            <a:off x="4800612" y="3668519"/>
            <a:ext cx="38148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dirty="0">
                <a:solidFill>
                  <a:schemeClr val="tx1"/>
                </a:solidFill>
              </a:rPr>
              <a:t>Above the captain’s quarters would be the highest deck on the ship, known as the poop deck.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C104765-8CB8-4F46-9164-BF934F33A0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19" y="4499516"/>
            <a:ext cx="2336800" cy="4851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4DA3D80-1872-D248-9793-7EBDF05CAC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39" y="4750505"/>
            <a:ext cx="4370355" cy="4123641"/>
          </a:xfrm>
          <a:prstGeom prst="rect">
            <a:avLst/>
          </a:prstGeom>
        </p:spPr>
      </p:pic>
      <p:sp>
        <p:nvSpPr>
          <p:cNvPr id="28" name="Left Arrow 27">
            <a:hlinkClick r:id="rId6" action="ppaction://hlinksldjump"/>
            <a:extLst>
              <a:ext uri="{FF2B5EF4-FFF2-40B4-BE49-F238E27FC236}">
                <a16:creationId xmlns:a16="http://schemas.microsoft.com/office/drawing/2014/main" xmlns="" id="{555D812C-9AEB-8A4D-9D22-E4E1039141FF}"/>
              </a:ext>
            </a:extLst>
          </p:cNvPr>
          <p:cNvSpPr/>
          <p:nvPr/>
        </p:nvSpPr>
        <p:spPr>
          <a:xfrm>
            <a:off x="113599" y="103135"/>
            <a:ext cx="2855379" cy="662267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Parts of a Pirate Ship</a:t>
            </a:r>
          </a:p>
        </p:txBody>
      </p:sp>
      <p:sp>
        <p:nvSpPr>
          <p:cNvPr id="30" name="Left Arrow 29">
            <a:hlinkClick r:id="rId7" action="ppaction://hlinksldjump"/>
            <a:extLst>
              <a:ext uri="{FF2B5EF4-FFF2-40B4-BE49-F238E27FC236}">
                <a16:creationId xmlns:a16="http://schemas.microsoft.com/office/drawing/2014/main" xmlns="" id="{2A743BF2-891C-E345-86E1-798E15796296}"/>
              </a:ext>
            </a:extLst>
          </p:cNvPr>
          <p:cNvSpPr/>
          <p:nvPr/>
        </p:nvSpPr>
        <p:spPr>
          <a:xfrm flipH="1">
            <a:off x="5808535" y="103135"/>
            <a:ext cx="3212341" cy="662267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Types of Pirate Ship</a:t>
            </a:r>
          </a:p>
        </p:txBody>
      </p:sp>
    </p:spTree>
    <p:extLst>
      <p:ext uri="{BB962C8B-B14F-4D97-AF65-F5344CB8AC3E}">
        <p14:creationId xmlns:p14="http://schemas.microsoft.com/office/powerpoint/2010/main" val="857862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12" grpId="0"/>
      <p:bldP spid="38" grpId="0"/>
      <p:bldP spid="39" grpId="0"/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xmlns="" id="{47C4293A-FD22-AA4D-96A6-F42243CFF008}"/>
              </a:ext>
            </a:extLst>
          </p:cNvPr>
          <p:cNvSpPr/>
          <p:nvPr/>
        </p:nvSpPr>
        <p:spPr>
          <a:xfrm>
            <a:off x="102310" y="641331"/>
            <a:ext cx="4370355" cy="4370355"/>
          </a:xfrm>
          <a:prstGeom prst="ellipse">
            <a:avLst/>
          </a:prstGeom>
          <a:blipFill dpi="0" rotWithShape="1">
            <a:blip r:embed="rId2"/>
            <a:srcRect/>
            <a:stretch>
              <a:fillRect l="15828" t="9328" r="4724" b="112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19" name="Title 20">
            <a:extLst>
              <a:ext uri="{FF2B5EF4-FFF2-40B4-BE49-F238E27FC236}">
                <a16:creationId xmlns:a16="http://schemas.microsoft.com/office/drawing/2014/main" xmlns="" id="{571A16EB-5B64-E341-A10B-E4CBF0DD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winkl" pitchFamily="2" charset="77"/>
              </a:rPr>
              <a:t>Gun Port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509BDFC-0CA7-AB48-A81E-289FEF305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9" y="4702939"/>
            <a:ext cx="1689911" cy="26582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77531D1-2BD2-FF44-8103-C8B9EA35CEEA}"/>
              </a:ext>
            </a:extLst>
          </p:cNvPr>
          <p:cNvGrpSpPr/>
          <p:nvPr/>
        </p:nvGrpSpPr>
        <p:grpSpPr>
          <a:xfrm>
            <a:off x="102309" y="644625"/>
            <a:ext cx="4370355" cy="4370355"/>
            <a:chOff x="2994941" y="1107952"/>
            <a:chExt cx="2632775" cy="263277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28387905-ED6C-624E-95A0-D5E60A6FDB58}"/>
                </a:ext>
              </a:extLst>
            </p:cNvPr>
            <p:cNvSpPr/>
            <p:nvPr/>
          </p:nvSpPr>
          <p:spPr>
            <a:xfrm>
              <a:off x="2994941" y="1107952"/>
              <a:ext cx="2632775" cy="2632775"/>
            </a:xfrm>
            <a:prstGeom prst="ellipse">
              <a:avLst/>
            </a:prstGeom>
            <a:blipFill dpi="0" rotWithShape="1">
              <a:blip r:embed="rId2">
                <a:alphaModFix amt="40000"/>
              </a:blip>
              <a:srcRect/>
              <a:stretch>
                <a:fillRect l="15828" t="9328" r="4724" b="1122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EF31070-8510-C444-BABE-ECE287EB388B}"/>
                </a:ext>
              </a:extLst>
            </p:cNvPr>
            <p:cNvSpPr/>
            <p:nvPr/>
          </p:nvSpPr>
          <p:spPr>
            <a:xfrm>
              <a:off x="4076163" y="2980001"/>
              <a:ext cx="367234" cy="367234"/>
            </a:xfrm>
            <a:prstGeom prst="ellipse">
              <a:avLst/>
            </a:prstGeom>
            <a:blipFill>
              <a:blip r:embed="rId2"/>
              <a:stretch>
                <a:fillRect l="-180943" t="-442897" r="-288633" b="-2666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D788A1A-4684-6147-9F14-A14F1CE20659}"/>
              </a:ext>
            </a:extLst>
          </p:cNvPr>
          <p:cNvSpPr/>
          <p:nvPr/>
        </p:nvSpPr>
        <p:spPr>
          <a:xfrm>
            <a:off x="4800613" y="1528339"/>
            <a:ext cx="36795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dirty="0">
                <a:solidFill>
                  <a:schemeClr val="tx1"/>
                </a:solidFill>
              </a:rPr>
              <a:t>The gun ports (sometimes called ‘portholes’) were holes in the side of the ship which could be opened so the cannons could be fired at other ships.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8C11285-673E-504D-8A09-13D24ABE7986}"/>
              </a:ext>
            </a:extLst>
          </p:cNvPr>
          <p:cNvSpPr/>
          <p:nvPr/>
        </p:nvSpPr>
        <p:spPr>
          <a:xfrm>
            <a:off x="4800612" y="2619290"/>
            <a:ext cx="3078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dirty="0">
                <a:solidFill>
                  <a:schemeClr val="tx1"/>
                </a:solidFill>
              </a:rPr>
              <a:t>Each gun port had a small door to cover it when not in use.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2DC44FB-1769-E740-892F-C4D230A1CEAA}"/>
              </a:ext>
            </a:extLst>
          </p:cNvPr>
          <p:cNvSpPr/>
          <p:nvPr/>
        </p:nvSpPr>
        <p:spPr>
          <a:xfrm>
            <a:off x="4800613" y="3217798"/>
            <a:ext cx="35041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dirty="0">
                <a:solidFill>
                  <a:schemeClr val="tx1"/>
                </a:solidFill>
              </a:rPr>
              <a:t>The gun ports were put into the sides of the ships above where the water reaches to prevent flooding, although in heavy seas there was a risk they could let in some water.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C104765-8CB8-4F46-9164-BF934F33A0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19" y="4499516"/>
            <a:ext cx="2336800" cy="4851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4DA3D80-1872-D248-9793-7EBDF05CAC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39" y="4750505"/>
            <a:ext cx="4370355" cy="4123641"/>
          </a:xfrm>
          <a:prstGeom prst="rect">
            <a:avLst/>
          </a:prstGeom>
        </p:spPr>
      </p:pic>
      <p:pic>
        <p:nvPicPr>
          <p:cNvPr id="13" name="Picture 2" descr="Z:\# Action Folder!\PDF &amp; Preview\PNG\porthole.png">
            <a:extLst>
              <a:ext uri="{FF2B5EF4-FFF2-40B4-BE49-F238E27FC236}">
                <a16:creationId xmlns:a16="http://schemas.microsoft.com/office/drawing/2014/main" xmlns="" id="{0B3C1F57-C311-B146-9099-E4622532F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045" y="3957145"/>
            <a:ext cx="207737" cy="19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Z:\# Action Folder!\PDF &amp; Preview\PNG\porthole.png">
            <a:extLst>
              <a:ext uri="{FF2B5EF4-FFF2-40B4-BE49-F238E27FC236}">
                <a16:creationId xmlns:a16="http://schemas.microsoft.com/office/drawing/2014/main" xmlns="" id="{3A7F899D-A557-CD4D-8DB1-33015DC7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09" y="3957145"/>
            <a:ext cx="207737" cy="19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eft Arrow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6B8DA902-C412-7941-8CE4-65DF8BC55FF0}"/>
              </a:ext>
            </a:extLst>
          </p:cNvPr>
          <p:cNvSpPr/>
          <p:nvPr/>
        </p:nvSpPr>
        <p:spPr>
          <a:xfrm>
            <a:off x="113599" y="103135"/>
            <a:ext cx="2855379" cy="662267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Parts of a Pirate Ship</a:t>
            </a:r>
          </a:p>
        </p:txBody>
      </p:sp>
      <p:sp>
        <p:nvSpPr>
          <p:cNvPr id="18" name="Left Arrow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81130E9A-BD76-1A4B-9E09-A24B58DDB8CF}"/>
              </a:ext>
            </a:extLst>
          </p:cNvPr>
          <p:cNvSpPr/>
          <p:nvPr/>
        </p:nvSpPr>
        <p:spPr>
          <a:xfrm flipH="1">
            <a:off x="5808535" y="103135"/>
            <a:ext cx="3212341" cy="662267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Types of Pirate Ship</a:t>
            </a:r>
          </a:p>
        </p:txBody>
      </p:sp>
    </p:spTree>
    <p:extLst>
      <p:ext uri="{BB962C8B-B14F-4D97-AF65-F5344CB8AC3E}">
        <p14:creationId xmlns:p14="http://schemas.microsoft.com/office/powerpoint/2010/main" val="48416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12" grpId="0"/>
      <p:bldP spid="38" grpId="0"/>
      <p:bldP spid="39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xmlns="" id="{47C4293A-FD22-AA4D-96A6-F42243CFF008}"/>
              </a:ext>
            </a:extLst>
          </p:cNvPr>
          <p:cNvSpPr/>
          <p:nvPr/>
        </p:nvSpPr>
        <p:spPr>
          <a:xfrm>
            <a:off x="102310" y="641331"/>
            <a:ext cx="4370355" cy="4370355"/>
          </a:xfrm>
          <a:prstGeom prst="ellipse">
            <a:avLst/>
          </a:prstGeom>
          <a:blipFill dpi="0" rotWithShape="1">
            <a:blip r:embed="rId2"/>
            <a:srcRect/>
            <a:stretch>
              <a:fillRect l="15828" t="9328" r="4724" b="112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19" name="Title 20">
            <a:extLst>
              <a:ext uri="{FF2B5EF4-FFF2-40B4-BE49-F238E27FC236}">
                <a16:creationId xmlns:a16="http://schemas.microsoft.com/office/drawing/2014/main" xmlns="" id="{571A16EB-5B64-E341-A10B-E4CBF0DD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winkl" pitchFamily="2" charset="77"/>
              </a:rPr>
              <a:t>Rigging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509BDFC-0CA7-AB48-A81E-289FEF305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9" y="4702939"/>
            <a:ext cx="1689911" cy="26582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77531D1-2BD2-FF44-8103-C8B9EA35CEEA}"/>
              </a:ext>
            </a:extLst>
          </p:cNvPr>
          <p:cNvGrpSpPr/>
          <p:nvPr/>
        </p:nvGrpSpPr>
        <p:grpSpPr>
          <a:xfrm>
            <a:off x="102309" y="644625"/>
            <a:ext cx="4370355" cy="4370355"/>
            <a:chOff x="2994941" y="1107952"/>
            <a:chExt cx="2632775" cy="263277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28387905-ED6C-624E-95A0-D5E60A6FDB58}"/>
                </a:ext>
              </a:extLst>
            </p:cNvPr>
            <p:cNvSpPr/>
            <p:nvPr/>
          </p:nvSpPr>
          <p:spPr>
            <a:xfrm>
              <a:off x="2994941" y="1107952"/>
              <a:ext cx="2632775" cy="2632775"/>
            </a:xfrm>
            <a:prstGeom prst="ellipse">
              <a:avLst/>
            </a:prstGeom>
            <a:blipFill dpi="0" rotWithShape="1">
              <a:blip r:embed="rId2">
                <a:alphaModFix amt="40000"/>
              </a:blip>
              <a:srcRect/>
              <a:stretch>
                <a:fillRect l="15828" t="9328" r="4724" b="1122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EF31070-8510-C444-BABE-ECE287EB388B}"/>
                </a:ext>
              </a:extLst>
            </p:cNvPr>
            <p:cNvSpPr/>
            <p:nvPr/>
          </p:nvSpPr>
          <p:spPr>
            <a:xfrm>
              <a:off x="4512411" y="2693304"/>
              <a:ext cx="382460" cy="382460"/>
            </a:xfrm>
            <a:prstGeom prst="ellipse">
              <a:avLst/>
            </a:prstGeom>
            <a:blipFill>
              <a:blip r:embed="rId2"/>
              <a:stretch>
                <a:fillRect l="-287800" t="-350304" r="-159104" b="-965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D788A1A-4684-6147-9F14-A14F1CE20659}"/>
              </a:ext>
            </a:extLst>
          </p:cNvPr>
          <p:cNvSpPr/>
          <p:nvPr/>
        </p:nvSpPr>
        <p:spPr>
          <a:xfrm>
            <a:off x="4800613" y="1676623"/>
            <a:ext cx="3704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dirty="0">
                <a:solidFill>
                  <a:schemeClr val="tx1"/>
                </a:solidFill>
              </a:rPr>
              <a:t>The rigging was lots of ropes which tied the ship’s sails to the masts and also helped the mast stand up.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8C11285-673E-504D-8A09-13D24ABE7986}"/>
              </a:ext>
            </a:extLst>
          </p:cNvPr>
          <p:cNvSpPr/>
          <p:nvPr/>
        </p:nvSpPr>
        <p:spPr>
          <a:xfrm>
            <a:off x="4800612" y="2579115"/>
            <a:ext cx="31909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dirty="0">
                <a:solidFill>
                  <a:schemeClr val="tx1"/>
                </a:solidFill>
              </a:rPr>
              <a:t>It also let the pirates control the direction of the sails and how tight they were.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2DC44FB-1769-E740-892F-C4D230A1CEAA}"/>
              </a:ext>
            </a:extLst>
          </p:cNvPr>
          <p:cNvSpPr/>
          <p:nvPr/>
        </p:nvSpPr>
        <p:spPr>
          <a:xfrm>
            <a:off x="4800612" y="3475739"/>
            <a:ext cx="34142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600" dirty="0">
                <a:solidFill>
                  <a:schemeClr val="tx1"/>
                </a:solidFill>
              </a:rPr>
              <a:t>Pirates also used the rigging like ladders to climb higher up into the ship to work with the sails and to reach the crow’s nest.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C104765-8CB8-4F46-9164-BF934F33A0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19" y="4499516"/>
            <a:ext cx="2336800" cy="4851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4DA3D80-1872-D248-9793-7EBDF05CAC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39" y="4750505"/>
            <a:ext cx="4370355" cy="4123641"/>
          </a:xfrm>
          <a:prstGeom prst="rect">
            <a:avLst/>
          </a:prstGeom>
        </p:spPr>
      </p:pic>
      <p:sp>
        <p:nvSpPr>
          <p:cNvPr id="14" name="Left Arrow 13">
            <a:hlinkClick r:id="rId6" action="ppaction://hlinksldjump"/>
            <a:extLst>
              <a:ext uri="{FF2B5EF4-FFF2-40B4-BE49-F238E27FC236}">
                <a16:creationId xmlns:a16="http://schemas.microsoft.com/office/drawing/2014/main" xmlns="" id="{7F0B1B06-EF7F-924C-A095-1E9BC4F9C672}"/>
              </a:ext>
            </a:extLst>
          </p:cNvPr>
          <p:cNvSpPr/>
          <p:nvPr/>
        </p:nvSpPr>
        <p:spPr>
          <a:xfrm>
            <a:off x="113599" y="103135"/>
            <a:ext cx="2855379" cy="662267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Parts of a Pirate Ship</a:t>
            </a:r>
          </a:p>
        </p:txBody>
      </p:sp>
      <p:sp>
        <p:nvSpPr>
          <p:cNvPr id="16" name="Left Arrow 15">
            <a:hlinkClick r:id="rId7" action="ppaction://hlinksldjump"/>
            <a:extLst>
              <a:ext uri="{FF2B5EF4-FFF2-40B4-BE49-F238E27FC236}">
                <a16:creationId xmlns:a16="http://schemas.microsoft.com/office/drawing/2014/main" xmlns="" id="{54ABFF1F-C921-9F4E-8CC4-7ADA4B1C346C}"/>
              </a:ext>
            </a:extLst>
          </p:cNvPr>
          <p:cNvSpPr/>
          <p:nvPr/>
        </p:nvSpPr>
        <p:spPr>
          <a:xfrm flipH="1">
            <a:off x="5808535" y="103135"/>
            <a:ext cx="3212341" cy="662267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Types of Pirate Ship</a:t>
            </a:r>
          </a:p>
        </p:txBody>
      </p:sp>
    </p:spTree>
    <p:extLst>
      <p:ext uri="{BB962C8B-B14F-4D97-AF65-F5344CB8AC3E}">
        <p14:creationId xmlns:p14="http://schemas.microsoft.com/office/powerpoint/2010/main" val="123841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12" grpId="0"/>
      <p:bldP spid="38" grpId="0"/>
      <p:bldP spid="39" grpId="0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809</Words>
  <Application>Microsoft Office PowerPoint</Application>
  <PresentationFormat>On-screen Show (4:3)</PresentationFormat>
  <Paragraphs>91</Paragraphs>
  <Slides>16</Slides>
  <Notes>0</Notes>
  <HiddenSlides>12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Twinkl</vt:lpstr>
      <vt:lpstr>Sassoon Infant Rg</vt:lpstr>
      <vt:lpstr>Calibri</vt:lpstr>
      <vt:lpstr>Twinkl SemiBold</vt:lpstr>
      <vt:lpstr>Office Theme</vt:lpstr>
      <vt:lpstr>PowerPoint Presentation</vt:lpstr>
      <vt:lpstr>Parts of a Pirate Ship</vt:lpstr>
      <vt:lpstr>Parts of a Pirate Ship</vt:lpstr>
      <vt:lpstr>Sail</vt:lpstr>
      <vt:lpstr>Flag</vt:lpstr>
      <vt:lpstr>Mast</vt:lpstr>
      <vt:lpstr>Stern</vt:lpstr>
      <vt:lpstr>Gun Port</vt:lpstr>
      <vt:lpstr>Rigging</vt:lpstr>
      <vt:lpstr>Bow</vt:lpstr>
      <vt:lpstr>Types of Pirate Ship</vt:lpstr>
      <vt:lpstr>Sloop</vt:lpstr>
      <vt:lpstr>Schooner</vt:lpstr>
      <vt:lpstr>Brigantine</vt:lpstr>
      <vt:lpstr>Square-Rigger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Laura Buckland</dc:creator>
  <cp:lastModifiedBy>Ruth Robertson</cp:lastModifiedBy>
  <cp:revision>192</cp:revision>
  <dcterms:created xsi:type="dcterms:W3CDTF">2017-05-09T13:48:07Z</dcterms:created>
  <dcterms:modified xsi:type="dcterms:W3CDTF">2021-02-16T06:49:00Z</dcterms:modified>
</cp:coreProperties>
</file>